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99" r:id="rId7"/>
    <p:sldId id="284" r:id="rId8"/>
    <p:sldId id="300" r:id="rId9"/>
    <p:sldId id="301" r:id="rId10"/>
    <p:sldId id="302" r:id="rId11"/>
    <p:sldId id="303" r:id="rId12"/>
    <p:sldId id="304" r:id="rId13"/>
    <p:sldId id="311" r:id="rId14"/>
    <p:sldId id="305" r:id="rId15"/>
    <p:sldId id="306" r:id="rId16"/>
    <p:sldId id="294" r:id="rId17"/>
    <p:sldId id="286" r:id="rId18"/>
    <p:sldId id="295" r:id="rId19"/>
    <p:sldId id="307" r:id="rId20"/>
    <p:sldId id="291" r:id="rId21"/>
    <p:sldId id="308" r:id="rId22"/>
    <p:sldId id="309" r:id="rId23"/>
    <p:sldId id="292" r:id="rId24"/>
    <p:sldId id="282" r:id="rId25"/>
    <p:sldId id="310"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50FDDA47-37C3-C240-BCE5-ABE30A83D4DF}">
          <p14:sldIdLst>
            <p14:sldId id="256"/>
            <p14:sldId id="257"/>
            <p14:sldId id="299"/>
            <p14:sldId id="284"/>
            <p14:sldId id="300"/>
            <p14:sldId id="301"/>
            <p14:sldId id="302"/>
            <p14:sldId id="303"/>
            <p14:sldId id="304"/>
            <p14:sldId id="311"/>
            <p14:sldId id="305"/>
            <p14:sldId id="306"/>
            <p14:sldId id="294"/>
            <p14:sldId id="286"/>
            <p14:sldId id="295"/>
            <p14:sldId id="307"/>
            <p14:sldId id="291"/>
            <p14:sldId id="308"/>
            <p14:sldId id="309"/>
            <p14:sldId id="292"/>
            <p14:sldId id="282"/>
          </p14:sldIdLst>
        </p14:section>
        <p14:section name="Naamloze sectie" id="{B9955A43-4A0D-F441-90ED-B378C7FE4CD4}">
          <p14:sldIdLst/>
        </p14:section>
        <p14:section name="Naamloze sectie" id="{4D83BA31-4B1B-CF48-911E-F2945A5DFB97}">
          <p14:sldIdLst>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5735"/>
  </p:normalViewPr>
  <p:slideViewPr>
    <p:cSldViewPr snapToGrid="0">
      <p:cViewPr varScale="1">
        <p:scale>
          <a:sx n="104" d="100"/>
          <a:sy n="104" d="100"/>
        </p:scale>
        <p:origin x="1792" y="20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464E1-2825-5640-8FEE-779645522DD3}" type="datetimeFigureOut">
              <a:rPr lang="nl-NL" smtClean="0"/>
              <a:t>07-12-2023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1541F-0E49-034A-9C30-1963830679CA}" type="slidenum">
              <a:rPr lang="nl-NL" smtClean="0"/>
              <a:t>‹nr.›</a:t>
            </a:fld>
            <a:endParaRPr lang="nl-NL"/>
          </a:p>
        </p:txBody>
      </p:sp>
    </p:spTree>
    <p:extLst>
      <p:ext uri="{BB962C8B-B14F-4D97-AF65-F5344CB8AC3E}">
        <p14:creationId xmlns:p14="http://schemas.microsoft.com/office/powerpoint/2010/main" val="36220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1541F-0E49-034A-9C30-1963830679CA}" type="slidenum">
              <a:rPr lang="nl-NL" smtClean="0"/>
              <a:t>1</a:t>
            </a:fld>
            <a:endParaRPr lang="nl-NL"/>
          </a:p>
        </p:txBody>
      </p:sp>
    </p:spTree>
    <p:extLst>
      <p:ext uri="{BB962C8B-B14F-4D97-AF65-F5344CB8AC3E}">
        <p14:creationId xmlns:p14="http://schemas.microsoft.com/office/powerpoint/2010/main" val="337131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Dus kiezen uit:</a:t>
            </a:r>
          </a:p>
          <a:p>
            <a:endParaRPr lang="nl-NL" dirty="0"/>
          </a:p>
        </p:txBody>
      </p:sp>
      <p:sp>
        <p:nvSpPr>
          <p:cNvPr id="4" name="Tijdelijke aanduiding voor dianummer 3"/>
          <p:cNvSpPr>
            <a:spLocks noGrp="1"/>
          </p:cNvSpPr>
          <p:nvPr>
            <p:ph type="sldNum" sz="quarter" idx="5"/>
          </p:nvPr>
        </p:nvSpPr>
        <p:spPr/>
        <p:txBody>
          <a:bodyPr/>
          <a:lstStyle/>
          <a:p>
            <a:fld id="{0881541F-0E49-034A-9C30-1963830679CA}" type="slidenum">
              <a:rPr lang="nl-NL" smtClean="0"/>
              <a:t>8</a:t>
            </a:fld>
            <a:endParaRPr lang="nl-NL"/>
          </a:p>
        </p:txBody>
      </p:sp>
    </p:spTree>
    <p:extLst>
      <p:ext uri="{BB962C8B-B14F-4D97-AF65-F5344CB8AC3E}">
        <p14:creationId xmlns:p14="http://schemas.microsoft.com/office/powerpoint/2010/main" val="182124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91006-5ECA-4C48-86AB-0DD0738F30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81F66D6-431F-4279-A050-3685E4A0D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399731-3876-46D2-96A4-37DB4146CAC9}"/>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5" name="Tijdelijke aanduiding voor voettekst 4">
            <a:extLst>
              <a:ext uri="{FF2B5EF4-FFF2-40B4-BE49-F238E27FC236}">
                <a16:creationId xmlns:a16="http://schemas.microsoft.com/office/drawing/2014/main" id="{C7ABE422-AC38-429D-8403-694D235EDA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EF645B-789F-4AD3-9FCE-99792A9E6138}"/>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152064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0A0FF-EA63-414A-A647-9DC5425E968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3C524EF-7203-40E9-ACA8-259897F6733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3DE4A3-D301-43E6-952D-C06A017F1BD0}"/>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5" name="Tijdelijke aanduiding voor voettekst 4">
            <a:extLst>
              <a:ext uri="{FF2B5EF4-FFF2-40B4-BE49-F238E27FC236}">
                <a16:creationId xmlns:a16="http://schemas.microsoft.com/office/drawing/2014/main" id="{148CD0AA-3973-4DD2-8CF1-137B5246FB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6162A2-4425-445C-8A0C-08424BBFA377}"/>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2086542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6C24A3B-BB89-4FEB-A5AC-98514A0229A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B57BC98-2C09-468C-A76E-884C8CF60D3B}"/>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38E988-EF9E-44BE-BD38-160384CB8FEE}"/>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5" name="Tijdelijke aanduiding voor voettekst 4">
            <a:extLst>
              <a:ext uri="{FF2B5EF4-FFF2-40B4-BE49-F238E27FC236}">
                <a16:creationId xmlns:a16="http://schemas.microsoft.com/office/drawing/2014/main" id="{CC9D8D46-E81B-468C-AD3C-2FEB2E706F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BDA4C6-E895-49E1-8242-1B0A8CB1355C}"/>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2337355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283C8-3763-48A6-BEC1-6FA7BFDC86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7D26DC9-F9CC-4C2C-AC92-678ED2B29A1A}"/>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87C4A8-76CB-4A1E-9459-730D7D99AFDC}"/>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5" name="Tijdelijke aanduiding voor voettekst 4">
            <a:extLst>
              <a:ext uri="{FF2B5EF4-FFF2-40B4-BE49-F238E27FC236}">
                <a16:creationId xmlns:a16="http://schemas.microsoft.com/office/drawing/2014/main" id="{D1DD9B1E-CAF4-4F66-B481-B49B750834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E75DC-CFF0-48D2-9E0F-42178AE7E751}"/>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1869090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3DB43F-33CF-416F-91CB-AB85037D9DF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44C710F-F282-45BD-8F7C-CCF84775A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3349B38-8605-4C84-8E03-AA6BC528C11D}"/>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5" name="Tijdelijke aanduiding voor voettekst 4">
            <a:extLst>
              <a:ext uri="{FF2B5EF4-FFF2-40B4-BE49-F238E27FC236}">
                <a16:creationId xmlns:a16="http://schemas.microsoft.com/office/drawing/2014/main" id="{40B86E10-05C7-4187-9975-F7CFE92E4A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889730-9553-47A5-BB15-419B272208EA}"/>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560119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E3DFA-4AA5-4CD7-A5F7-8049434F52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A23890-1AB0-495F-A6BB-E70E0847DE93}"/>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B4A5F4-8184-4F0B-8214-2BED4F610B6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2BD28B-3A78-4AE7-B8BB-488148E7FFBD}"/>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6" name="Tijdelijke aanduiding voor voettekst 5">
            <a:extLst>
              <a:ext uri="{FF2B5EF4-FFF2-40B4-BE49-F238E27FC236}">
                <a16:creationId xmlns:a16="http://schemas.microsoft.com/office/drawing/2014/main" id="{AFB67BC0-A1E7-486B-B306-839761B69F5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949CB08-6F8F-4C6C-9FA4-E31DEAE29C92}"/>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282328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5FF38-DD42-4BEA-9813-CDAAE2604DE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0577ED5-330B-432A-B3D0-68DAC12BE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04855667-647C-46B8-9D4C-22563BA9F3F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C105E3A-D4D7-41CA-8B44-2D49A2F92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253A46-2475-4C0A-B252-313AA7CFBB30}"/>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CC2597D-AE8B-4482-88D2-DE41FA0F952D}"/>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8" name="Tijdelijke aanduiding voor voettekst 7">
            <a:extLst>
              <a:ext uri="{FF2B5EF4-FFF2-40B4-BE49-F238E27FC236}">
                <a16:creationId xmlns:a16="http://schemas.microsoft.com/office/drawing/2014/main" id="{BB7CBA8F-DEFA-4299-AE80-E01623C6864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429C9-9103-40F9-BD93-919778F08E0B}"/>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1817473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4B9CE-15B5-4EAD-BB2E-20DBD063F28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291A45-43A6-4365-AF4E-5AED1214397E}"/>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4" name="Tijdelijke aanduiding voor voettekst 3">
            <a:extLst>
              <a:ext uri="{FF2B5EF4-FFF2-40B4-BE49-F238E27FC236}">
                <a16:creationId xmlns:a16="http://schemas.microsoft.com/office/drawing/2014/main" id="{454AFA73-1091-489D-9A99-9B0F5BDDCCD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6141433-B180-4562-968C-D6AC11E84758}"/>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3016500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DA5C365-3B66-4CF3-9F0D-0A258DE48FD0}"/>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3" name="Tijdelijke aanduiding voor voettekst 2">
            <a:extLst>
              <a:ext uri="{FF2B5EF4-FFF2-40B4-BE49-F238E27FC236}">
                <a16:creationId xmlns:a16="http://schemas.microsoft.com/office/drawing/2014/main" id="{89BE996D-7BD8-47A1-8C40-D69CF3D7021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C13AAB-59DB-4B7F-9912-714EBE4A0D40}"/>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120413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12FEC-2E6C-4F0A-B75D-295862BECC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E90D3EF-0D09-4F71-95CC-6D1A130A6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975310D-B4A3-4F35-B563-884431991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66B23F6-9284-4D4B-BA1D-9B7C646A253A}"/>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6" name="Tijdelijke aanduiding voor voettekst 5">
            <a:extLst>
              <a:ext uri="{FF2B5EF4-FFF2-40B4-BE49-F238E27FC236}">
                <a16:creationId xmlns:a16="http://schemas.microsoft.com/office/drawing/2014/main" id="{5F7DED73-B9D0-40C8-B17D-73EFA2B24B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9304F8-A323-4D14-A72B-0ECF760DD2DE}"/>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492231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40D11-57BA-48B8-B3A8-3C2D4A4090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A2A27D-9075-40F1-8BC8-A7FC70DF9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5EF85D9C-D916-4A83-AC18-1150094F8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92D83E7-73CD-4239-92C4-18B0ACFDCE92}"/>
              </a:ext>
            </a:extLst>
          </p:cNvPr>
          <p:cNvSpPr>
            <a:spLocks noGrp="1"/>
          </p:cNvSpPr>
          <p:nvPr>
            <p:ph type="dt" sz="half" idx="10"/>
          </p:nvPr>
        </p:nvSpPr>
        <p:spPr/>
        <p:txBody>
          <a:bodyPr/>
          <a:lstStyle/>
          <a:p>
            <a:fld id="{EAF19321-B648-46A7-A142-AF818BDD00AA}" type="datetimeFigureOut">
              <a:rPr lang="nl-NL" smtClean="0"/>
              <a:t>07-12-2023</a:t>
            </a:fld>
            <a:endParaRPr lang="nl-NL"/>
          </a:p>
        </p:txBody>
      </p:sp>
      <p:sp>
        <p:nvSpPr>
          <p:cNvPr id="6" name="Tijdelijke aanduiding voor voettekst 5">
            <a:extLst>
              <a:ext uri="{FF2B5EF4-FFF2-40B4-BE49-F238E27FC236}">
                <a16:creationId xmlns:a16="http://schemas.microsoft.com/office/drawing/2014/main" id="{53A765A8-A783-4A9D-AABA-1B95148FEF0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9065C9-9C9B-49D2-B665-6BD70C2081E4}"/>
              </a:ext>
            </a:extLst>
          </p:cNvPr>
          <p:cNvSpPr>
            <a:spLocks noGrp="1"/>
          </p:cNvSpPr>
          <p:nvPr>
            <p:ph type="sldNum" sz="quarter" idx="12"/>
          </p:nvPr>
        </p:nvSpPr>
        <p:spPr/>
        <p:txBody>
          <a:bodyPr/>
          <a:lstStyle/>
          <a:p>
            <a:fld id="{6C65476D-C9B7-423D-9DAF-E1F40EC45D78}" type="slidenum">
              <a:rPr lang="nl-NL" smtClean="0"/>
              <a:t>‹nr.›</a:t>
            </a:fld>
            <a:endParaRPr lang="nl-NL"/>
          </a:p>
        </p:txBody>
      </p:sp>
    </p:spTree>
    <p:extLst>
      <p:ext uri="{BB962C8B-B14F-4D97-AF65-F5344CB8AC3E}">
        <p14:creationId xmlns:p14="http://schemas.microsoft.com/office/powerpoint/2010/main" val="1923667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A271F12-9FD8-482D-9CF4-1B3E0B1F4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655EA5E-EA1B-44CE-A970-63EF554D3B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0CD750-1DFA-4E1D-A25C-1714FD973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19321-B648-46A7-A142-AF818BDD00AA}" type="datetimeFigureOut">
              <a:rPr lang="nl-NL" smtClean="0"/>
              <a:t>07-12-2023</a:t>
            </a:fld>
            <a:endParaRPr lang="nl-NL"/>
          </a:p>
        </p:txBody>
      </p:sp>
      <p:sp>
        <p:nvSpPr>
          <p:cNvPr id="5" name="Tijdelijke aanduiding voor voettekst 4">
            <a:extLst>
              <a:ext uri="{FF2B5EF4-FFF2-40B4-BE49-F238E27FC236}">
                <a16:creationId xmlns:a16="http://schemas.microsoft.com/office/drawing/2014/main" id="{931FE5FC-95BF-403C-9651-19B815C4C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E94E501-78B3-46DA-BCB9-5B86A4B49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5476D-C9B7-423D-9DAF-E1F40EC45D78}" type="slidenum">
              <a:rPr lang="nl-NL" smtClean="0"/>
              <a:t>‹nr.›</a:t>
            </a:fld>
            <a:endParaRPr lang="nl-NL"/>
          </a:p>
        </p:txBody>
      </p:sp>
    </p:spTree>
    <p:extLst>
      <p:ext uri="{BB962C8B-B14F-4D97-AF65-F5344CB8AC3E}">
        <p14:creationId xmlns:p14="http://schemas.microsoft.com/office/powerpoint/2010/main" val="200156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38B90-0154-4934-B8DC-9A651556292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11A4425-EDC3-414E-A1A5-2BEBDE6725B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822B238-1C05-4EDE-B940-7D190EB8A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35" y="0"/>
            <a:ext cx="12192000" cy="6858000"/>
          </a:xfrm>
          <a:prstGeom prst="rect">
            <a:avLst/>
          </a:prstGeom>
        </p:spPr>
      </p:pic>
      <p:sp>
        <p:nvSpPr>
          <p:cNvPr id="6" name="Tekstvak 5">
            <a:extLst>
              <a:ext uri="{FF2B5EF4-FFF2-40B4-BE49-F238E27FC236}">
                <a16:creationId xmlns:a16="http://schemas.microsoft.com/office/drawing/2014/main" id="{69A03062-C040-4630-97F8-425EC1879178}"/>
              </a:ext>
            </a:extLst>
          </p:cNvPr>
          <p:cNvSpPr txBox="1"/>
          <p:nvPr/>
        </p:nvSpPr>
        <p:spPr>
          <a:xfrm>
            <a:off x="1606378" y="2667040"/>
            <a:ext cx="9473514" cy="1107996"/>
          </a:xfrm>
          <a:prstGeom prst="rect">
            <a:avLst/>
          </a:prstGeom>
          <a:noFill/>
        </p:spPr>
        <p:txBody>
          <a:bodyPr wrap="square" rtlCol="0">
            <a:spAutoFit/>
          </a:bodyPr>
          <a:lstStyle/>
          <a:p>
            <a:pPr algn="ctr"/>
            <a:r>
              <a:rPr lang="nl-NL" sz="6600" dirty="0">
                <a:solidFill>
                  <a:schemeClr val="bg1"/>
                </a:solidFill>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INFO-AVOND 3 VMBO</a:t>
            </a:r>
            <a:endParaRPr lang="nl-NL" sz="1600" dirty="0">
              <a:solidFill>
                <a:schemeClr val="bg1"/>
              </a:solidFill>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endParaRPr>
          </a:p>
        </p:txBody>
      </p:sp>
      <p:sp>
        <p:nvSpPr>
          <p:cNvPr id="4" name="Tekstvak 3"/>
          <p:cNvSpPr txBox="1"/>
          <p:nvPr/>
        </p:nvSpPr>
        <p:spPr>
          <a:xfrm>
            <a:off x="4415075" y="3605501"/>
            <a:ext cx="3856120" cy="523220"/>
          </a:xfrm>
          <a:prstGeom prst="rect">
            <a:avLst/>
          </a:prstGeom>
          <a:noFill/>
        </p:spPr>
        <p:txBody>
          <a:bodyPr wrap="none" rtlCol="0">
            <a:spAutoFit/>
          </a:bodyPr>
          <a:lstStyle/>
          <a:p>
            <a:r>
              <a:rPr lang="nl-NL" sz="2800" dirty="0">
                <a:solidFill>
                  <a:schemeClr val="bg1"/>
                </a:solidFill>
                <a:latin typeface="Microsoft YaHei" panose="020B0503020204020204" pitchFamily="34" charset="-122"/>
                <a:ea typeface="Microsoft YaHei" panose="020B0503020204020204" pitchFamily="34" charset="-122"/>
              </a:rPr>
              <a:t>Theoretische leerweg</a:t>
            </a:r>
          </a:p>
        </p:txBody>
      </p:sp>
    </p:spTree>
    <p:extLst>
      <p:ext uri="{BB962C8B-B14F-4D97-AF65-F5344CB8AC3E}">
        <p14:creationId xmlns:p14="http://schemas.microsoft.com/office/powerpoint/2010/main" val="351823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84DDC-DC67-6775-126C-7A1591DA0F7F}"/>
              </a:ext>
            </a:extLst>
          </p:cNvPr>
          <p:cNvSpPr>
            <a:spLocks noGrp="1"/>
          </p:cNvSpPr>
          <p:nvPr>
            <p:ph type="title"/>
          </p:nvPr>
        </p:nvSpPr>
        <p:spPr/>
        <p:txBody>
          <a:bodyPr/>
          <a:lstStyle/>
          <a:p>
            <a:r>
              <a:rPr lang="nl-NL" dirty="0"/>
              <a:t>Eindexamenpakket pas in mei gekozen</a:t>
            </a:r>
          </a:p>
        </p:txBody>
      </p:sp>
      <p:sp>
        <p:nvSpPr>
          <p:cNvPr id="3" name="Tijdelijke aanduiding voor inhoud 2">
            <a:extLst>
              <a:ext uri="{FF2B5EF4-FFF2-40B4-BE49-F238E27FC236}">
                <a16:creationId xmlns:a16="http://schemas.microsoft.com/office/drawing/2014/main" id="{BCE5C210-D788-576B-DCF8-FFF5B61621AA}"/>
              </a:ext>
            </a:extLst>
          </p:cNvPr>
          <p:cNvSpPr>
            <a:spLocks noGrp="1"/>
          </p:cNvSpPr>
          <p:nvPr>
            <p:ph idx="1"/>
          </p:nvPr>
        </p:nvSpPr>
        <p:spPr/>
        <p:txBody>
          <a:bodyPr>
            <a:normAutofit/>
          </a:bodyPr>
          <a:lstStyle/>
          <a:p>
            <a:pPr marL="0" indent="0">
              <a:buNone/>
            </a:pPr>
            <a:r>
              <a:rPr lang="nl-NL" sz="2400" dirty="0"/>
              <a:t>Een aantal vakken worden </a:t>
            </a:r>
            <a:r>
              <a:rPr lang="nl-NL" sz="2400" b="1" dirty="0"/>
              <a:t>nog het hele jaar in klas 3 </a:t>
            </a:r>
            <a:r>
              <a:rPr lang="nl-NL" sz="2400" dirty="0"/>
              <a:t>gegeven en kunnen de leerlingen pas verderop in het jaar (mei)kiezen voor hun definitieve eindexamenpakket. </a:t>
            </a:r>
          </a:p>
          <a:p>
            <a:pPr marL="0" indent="0">
              <a:buNone/>
            </a:pPr>
            <a:r>
              <a:rPr lang="nl-NL" sz="2400" dirty="0"/>
              <a:t>Dat zijn de vakken:</a:t>
            </a:r>
          </a:p>
          <a:p>
            <a:pPr marL="0" indent="0">
              <a:buNone/>
            </a:pPr>
            <a:r>
              <a:rPr lang="nl-NL" sz="2400" b="1" dirty="0"/>
              <a:t>- </a:t>
            </a:r>
            <a:r>
              <a:rPr lang="nl-NL" sz="2400" b="1" dirty="0">
                <a:solidFill>
                  <a:srgbClr val="0070C0"/>
                </a:solidFill>
              </a:rPr>
              <a:t>Economie</a:t>
            </a:r>
          </a:p>
          <a:p>
            <a:pPr marL="0" indent="0">
              <a:buNone/>
            </a:pPr>
            <a:r>
              <a:rPr lang="nl-NL" sz="2400" b="1" dirty="0"/>
              <a:t>- </a:t>
            </a:r>
            <a:r>
              <a:rPr lang="nl-NL" sz="2400" b="1" dirty="0">
                <a:solidFill>
                  <a:srgbClr val="00B050"/>
                </a:solidFill>
              </a:rPr>
              <a:t>Natuurkunde</a:t>
            </a:r>
          </a:p>
          <a:p>
            <a:pPr marL="0" indent="0">
              <a:buNone/>
            </a:pPr>
            <a:r>
              <a:rPr lang="nl-NL" sz="2400" b="1" dirty="0"/>
              <a:t>- </a:t>
            </a:r>
            <a:r>
              <a:rPr lang="nl-NL" sz="2400" b="1" dirty="0">
                <a:solidFill>
                  <a:srgbClr val="FF9B00"/>
                </a:solidFill>
              </a:rPr>
              <a:t>Aardrijkskunde of Geschiedenis </a:t>
            </a:r>
            <a:r>
              <a:rPr lang="nl-NL" sz="2400" dirty="0"/>
              <a:t>(kunnen niet beide, wel als extra vak)</a:t>
            </a:r>
          </a:p>
          <a:p>
            <a:pPr marL="0" indent="0">
              <a:buNone/>
            </a:pPr>
            <a:endParaRPr lang="nl-NL" sz="2400" dirty="0"/>
          </a:p>
          <a:p>
            <a:pPr marL="0" indent="0">
              <a:buNone/>
            </a:pPr>
            <a:r>
              <a:rPr lang="nl-NL" sz="2400" dirty="0"/>
              <a:t>Wil je deze als extra vak kiezen dan hoeft dat ook pas eind klas 3 aangegeven worden (in mei).</a:t>
            </a:r>
          </a:p>
        </p:txBody>
      </p:sp>
    </p:spTree>
    <p:extLst>
      <p:ext uri="{BB962C8B-B14F-4D97-AF65-F5344CB8AC3E}">
        <p14:creationId xmlns:p14="http://schemas.microsoft.com/office/powerpoint/2010/main" val="302466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2B750-E9B0-48A4-839E-4C23323ED066}"/>
              </a:ext>
            </a:extLst>
          </p:cNvPr>
          <p:cNvSpPr>
            <a:spLocks noGrp="1"/>
          </p:cNvSpPr>
          <p:nvPr>
            <p:ph type="title"/>
          </p:nvPr>
        </p:nvSpPr>
        <p:spPr>
          <a:xfrm>
            <a:off x="698197" y="313106"/>
            <a:ext cx="10515600" cy="1325563"/>
          </a:xfrm>
        </p:spPr>
        <p:txBody>
          <a:bodyPr>
            <a:normAutofit/>
          </a:bodyPr>
          <a:lstStyle/>
          <a:p>
            <a:r>
              <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rPr>
              <a:t>NA VMBO </a:t>
            </a:r>
            <a:r>
              <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sym typeface="Wingdings" panose="05000000000000000000" pitchFamily="2" charset="2"/>
              </a:rPr>
              <a:t> HAVO</a:t>
            </a:r>
            <a:endPar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endParaRPr>
          </a:p>
        </p:txBody>
      </p:sp>
      <p:sp>
        <p:nvSpPr>
          <p:cNvPr id="7" name="Tijdelijke aanduiding voor inhoud 6">
            <a:extLst>
              <a:ext uri="{FF2B5EF4-FFF2-40B4-BE49-F238E27FC236}">
                <a16:creationId xmlns:a16="http://schemas.microsoft.com/office/drawing/2014/main" id="{1929C4DD-BB51-493A-9B55-2A17C3F05224}"/>
              </a:ext>
            </a:extLst>
          </p:cNvPr>
          <p:cNvSpPr>
            <a:spLocks noGrp="1"/>
          </p:cNvSpPr>
          <p:nvPr>
            <p:ph idx="1"/>
          </p:nvPr>
        </p:nvSpPr>
        <p:spPr>
          <a:xfrm>
            <a:off x="838200" y="1825624"/>
            <a:ext cx="10515600" cy="4719269"/>
          </a:xfrm>
        </p:spPr>
        <p:txBody>
          <a:bodyPr>
            <a:normAutofit fontScale="85000" lnSpcReduction="20000"/>
          </a:bodyPr>
          <a:lstStyle/>
          <a:p>
            <a:pPr marL="0" indent="0">
              <a:lnSpc>
                <a:spcPct val="100000"/>
              </a:lnSpc>
              <a:buNone/>
            </a:pPr>
            <a:r>
              <a:rPr lang="nl-NL" sz="3200" b="1" dirty="0">
                <a:latin typeface="Microsoft YaHei UI Light" panose="020B0502040204020203" pitchFamily="34" charset="-122"/>
                <a:ea typeface="Microsoft YaHei UI Light" panose="020B0502040204020203" pitchFamily="34" charset="-122"/>
              </a:rPr>
              <a:t>Een extra vak (7</a:t>
            </a:r>
            <a:r>
              <a:rPr lang="nl-NL" sz="3200" b="1" baseline="30000" dirty="0">
                <a:latin typeface="Microsoft YaHei UI Light" panose="020B0502040204020203" pitchFamily="34" charset="-122"/>
                <a:ea typeface="Microsoft YaHei UI Light" panose="020B0502040204020203" pitchFamily="34" charset="-122"/>
              </a:rPr>
              <a:t>e</a:t>
            </a:r>
            <a:r>
              <a:rPr lang="nl-NL" sz="3200" b="1" dirty="0">
                <a:latin typeface="Microsoft YaHei UI Light" panose="020B0502040204020203" pitchFamily="34" charset="-122"/>
                <a:ea typeface="Microsoft YaHei UI Light" panose="020B0502040204020203" pitchFamily="34" charset="-122"/>
              </a:rPr>
              <a:t> vak) is </a:t>
            </a:r>
            <a:r>
              <a:rPr lang="nl-NL" sz="3200" b="1" u="sng" dirty="0">
                <a:latin typeface="Microsoft YaHei UI Light" panose="020B0502040204020203" pitchFamily="34" charset="-122"/>
                <a:ea typeface="Microsoft YaHei UI Light" panose="020B0502040204020203" pitchFamily="34" charset="-122"/>
              </a:rPr>
              <a:t>verplicht</a:t>
            </a:r>
            <a:r>
              <a:rPr lang="nl-NL" sz="3200" b="1" dirty="0">
                <a:latin typeface="Microsoft YaHei UI Light" panose="020B0502040204020203" pitchFamily="34" charset="-122"/>
                <a:ea typeface="Microsoft YaHei UI Light" panose="020B0502040204020203" pitchFamily="34" charset="-122"/>
              </a:rPr>
              <a:t> </a:t>
            </a:r>
            <a:r>
              <a:rPr lang="nl-NL" sz="2400" b="1" dirty="0">
                <a:latin typeface="Microsoft YaHei UI Light" panose="020B0502040204020203" pitchFamily="34" charset="-122"/>
                <a:ea typeface="Microsoft YaHei UI Light" panose="020B0502040204020203" pitchFamily="34" charset="-122"/>
              </a:rPr>
              <a:t>(zonder geen recht op toelating).</a:t>
            </a:r>
          </a:p>
          <a:p>
            <a:pPr marL="0" indent="0">
              <a:lnSpc>
                <a:spcPct val="100000"/>
              </a:lnSpc>
              <a:buNone/>
            </a:pPr>
            <a:endParaRPr lang="nl-NL" sz="3200" b="1" dirty="0">
              <a:latin typeface="Microsoft YaHei UI Light" panose="020B0502040204020203" pitchFamily="34" charset="-122"/>
              <a:ea typeface="Microsoft YaHei UI Light" panose="020B0502040204020203" pitchFamily="34" charset="-122"/>
            </a:endParaRPr>
          </a:p>
          <a:p>
            <a:pPr marL="0" indent="0">
              <a:lnSpc>
                <a:spcPct val="100000"/>
              </a:lnSpc>
              <a:buNone/>
            </a:pPr>
            <a:r>
              <a:rPr lang="nl-NL" sz="3200" b="1" dirty="0">
                <a:latin typeface="Microsoft YaHei UI Light" panose="020B0502040204020203" pitchFamily="34" charset="-122"/>
                <a:ea typeface="Microsoft YaHei UI Light" panose="020B0502040204020203" pitchFamily="34" charset="-122"/>
              </a:rPr>
              <a:t>Diploma VMBO-T met in het vakkenpakket:</a:t>
            </a:r>
          </a:p>
          <a:p>
            <a:pPr lvl="1">
              <a:lnSpc>
                <a:spcPct val="100000"/>
              </a:lnSpc>
            </a:pPr>
            <a:r>
              <a:rPr lang="nl-NL" sz="2600" b="1" dirty="0">
                <a:latin typeface="Microsoft YaHei UI Light" panose="020B0502040204020203" pitchFamily="34" charset="-122"/>
                <a:ea typeface="Microsoft YaHei UI Light" panose="020B0502040204020203" pitchFamily="34" charset="-122"/>
              </a:rPr>
              <a:t>Natuurprofiel: </a:t>
            </a:r>
            <a:r>
              <a:rPr lang="nl-NL" sz="2600" b="1" u="sng" dirty="0">
                <a:solidFill>
                  <a:srgbClr val="FF0000"/>
                </a:solidFill>
                <a:latin typeface="Microsoft YaHei UI Light" panose="020B0502040204020203" pitchFamily="34" charset="-122"/>
                <a:ea typeface="Microsoft YaHei UI Light" panose="020B0502040204020203" pitchFamily="34" charset="-122"/>
              </a:rPr>
              <a:t>verplicht</a:t>
            </a:r>
            <a:r>
              <a:rPr lang="nl-NL" sz="2600" b="1" dirty="0">
                <a:latin typeface="Microsoft YaHei UI Light" panose="020B0502040204020203" pitchFamily="34" charset="-122"/>
                <a:ea typeface="Microsoft YaHei UI Light" panose="020B0502040204020203" pitchFamily="34" charset="-122"/>
              </a:rPr>
              <a:t> NA </a:t>
            </a:r>
            <a:r>
              <a:rPr lang="nl-NL" sz="2600" b="1" u="sng" dirty="0">
                <a:latin typeface="Microsoft YaHei UI Light" panose="020B0502040204020203" pitchFamily="34" charset="-122"/>
                <a:ea typeface="Microsoft YaHei UI Light" panose="020B0502040204020203" pitchFamily="34" charset="-122"/>
              </a:rPr>
              <a:t>en</a:t>
            </a:r>
            <a:r>
              <a:rPr lang="nl-NL" sz="2600" b="1" dirty="0">
                <a:latin typeface="Microsoft YaHei UI Light" panose="020B0502040204020203" pitchFamily="34" charset="-122"/>
                <a:ea typeface="Microsoft YaHei UI Light" panose="020B0502040204020203" pitchFamily="34" charset="-122"/>
              </a:rPr>
              <a:t> SK</a:t>
            </a:r>
          </a:p>
          <a:p>
            <a:pPr marL="457200" lvl="1" indent="0">
              <a:lnSpc>
                <a:spcPct val="100000"/>
              </a:lnSpc>
              <a:buNone/>
            </a:pPr>
            <a:endParaRPr lang="nl-NL" sz="2600" b="1" dirty="0">
              <a:latin typeface="Microsoft YaHei UI Light" panose="020B0502040204020203" pitchFamily="34" charset="-122"/>
              <a:ea typeface="Microsoft YaHei UI Light" panose="020B0502040204020203" pitchFamily="34" charset="-122"/>
            </a:endParaRPr>
          </a:p>
          <a:p>
            <a:pPr lvl="1">
              <a:lnSpc>
                <a:spcPct val="100000"/>
              </a:lnSpc>
            </a:pPr>
            <a:r>
              <a:rPr lang="nl-NL" sz="2600" b="1" dirty="0">
                <a:latin typeface="Microsoft YaHei UI Light" panose="020B0502040204020203" pitchFamily="34" charset="-122"/>
                <a:ea typeface="Microsoft YaHei UI Light" panose="020B0502040204020203" pitchFamily="34" charset="-122"/>
              </a:rPr>
              <a:t>Maatschappijprofiel: </a:t>
            </a:r>
          </a:p>
          <a:p>
            <a:pPr lvl="2">
              <a:lnSpc>
                <a:spcPct val="100000"/>
              </a:lnSpc>
              <a:buFont typeface="Microsoft YaHei UI Light" panose="020B0502040204020203" pitchFamily="34" charset="-122"/>
              <a:buChar char="◇"/>
            </a:pPr>
            <a:r>
              <a:rPr lang="nl-NL" sz="2600" b="1" dirty="0">
                <a:latin typeface="Microsoft YaHei UI Light" panose="020B0502040204020203" pitchFamily="34" charset="-122"/>
                <a:ea typeface="Microsoft YaHei UI Light" panose="020B0502040204020203" pitchFamily="34" charset="-122"/>
              </a:rPr>
              <a:t>C&amp;M: 2</a:t>
            </a:r>
            <a:r>
              <a:rPr lang="nl-NL" sz="2600" b="1" baseline="30000" dirty="0">
                <a:latin typeface="Microsoft YaHei UI Light" panose="020B0502040204020203" pitchFamily="34" charset="-122"/>
                <a:ea typeface="Microsoft YaHei UI Light" panose="020B0502040204020203" pitchFamily="34" charset="-122"/>
              </a:rPr>
              <a:t>e</a:t>
            </a:r>
            <a:r>
              <a:rPr lang="nl-NL" sz="2600" b="1" dirty="0">
                <a:latin typeface="Microsoft YaHei UI Light" panose="020B0502040204020203" pitchFamily="34" charset="-122"/>
                <a:ea typeface="Microsoft YaHei UI Light" panose="020B0502040204020203" pitchFamily="34" charset="-122"/>
              </a:rPr>
              <a:t> vreemde taal (</a:t>
            </a:r>
            <a:r>
              <a:rPr lang="nl-NL" sz="2200" b="1" dirty="0">
                <a:latin typeface="Microsoft YaHei UI Light" panose="020B0502040204020203" pitchFamily="34" charset="-122"/>
                <a:ea typeface="Microsoft YaHei UI Light" panose="020B0502040204020203" pitchFamily="34" charset="-122"/>
              </a:rPr>
              <a:t>FA/DU) </a:t>
            </a:r>
            <a:r>
              <a:rPr lang="nl-NL" sz="2600" b="1" u="sng" dirty="0">
                <a:solidFill>
                  <a:srgbClr val="FF0000"/>
                </a:solidFill>
                <a:latin typeface="Microsoft YaHei UI Light" panose="020B0502040204020203" pitchFamily="34" charset="-122"/>
                <a:ea typeface="Microsoft YaHei UI Light" panose="020B0502040204020203" pitchFamily="34" charset="-122"/>
              </a:rPr>
              <a:t>verplicht.</a:t>
            </a:r>
          </a:p>
          <a:p>
            <a:pPr lvl="2">
              <a:lnSpc>
                <a:spcPct val="100000"/>
              </a:lnSpc>
              <a:buFont typeface="Microsoft YaHei UI Light" panose="020B0502040204020203" pitchFamily="34" charset="-122"/>
              <a:buChar char="◇"/>
            </a:pPr>
            <a:r>
              <a:rPr lang="nl-NL" sz="2600" b="1" dirty="0">
                <a:latin typeface="Microsoft YaHei UI Light" panose="020B0502040204020203" pitchFamily="34" charset="-122"/>
                <a:ea typeface="Microsoft YaHei UI Light" panose="020B0502040204020203" pitchFamily="34" charset="-122"/>
              </a:rPr>
              <a:t>E&amp;M: 2</a:t>
            </a:r>
            <a:r>
              <a:rPr lang="nl-NL" sz="2600" b="1" baseline="30000" dirty="0">
                <a:latin typeface="Microsoft YaHei UI Light" panose="020B0502040204020203" pitchFamily="34" charset="-122"/>
                <a:ea typeface="Microsoft YaHei UI Light" panose="020B0502040204020203" pitchFamily="34" charset="-122"/>
              </a:rPr>
              <a:t>e</a:t>
            </a:r>
            <a:r>
              <a:rPr lang="nl-NL" sz="2600" b="1" dirty="0">
                <a:latin typeface="Microsoft YaHei UI Light" panose="020B0502040204020203" pitchFamily="34" charset="-122"/>
                <a:ea typeface="Microsoft YaHei UI Light" panose="020B0502040204020203" pitchFamily="34" charset="-122"/>
              </a:rPr>
              <a:t> vreemde taal </a:t>
            </a:r>
            <a:r>
              <a:rPr lang="nl-NL" sz="2200" b="1" dirty="0">
                <a:latin typeface="Microsoft YaHei UI Light" panose="020B0502040204020203" pitchFamily="34" charset="-122"/>
                <a:ea typeface="Microsoft YaHei UI Light" panose="020B0502040204020203" pitchFamily="34" charset="-122"/>
              </a:rPr>
              <a:t>(FA/DU</a:t>
            </a:r>
            <a:r>
              <a:rPr lang="nl-NL" sz="2600" b="1" dirty="0">
                <a:latin typeface="Microsoft YaHei UI Light" panose="020B0502040204020203" pitchFamily="34" charset="-122"/>
                <a:ea typeface="Microsoft YaHei UI Light" panose="020B0502040204020203" pitchFamily="34" charset="-122"/>
              </a:rPr>
              <a:t>) </a:t>
            </a:r>
            <a:r>
              <a:rPr lang="nl-NL" sz="2600" b="1" i="1" dirty="0">
                <a:latin typeface="Microsoft YaHei UI Light" panose="020B0502040204020203" pitchFamily="34" charset="-122"/>
                <a:ea typeface="Microsoft YaHei UI Light" panose="020B0502040204020203" pitchFamily="34" charset="-122"/>
              </a:rPr>
              <a:t>wenselijk</a:t>
            </a:r>
            <a:r>
              <a:rPr lang="nl-NL" sz="2600" b="1" dirty="0">
                <a:latin typeface="Microsoft YaHei UI Light" panose="020B0502040204020203" pitchFamily="34" charset="-122"/>
                <a:ea typeface="Microsoft YaHei UI Light" panose="020B0502040204020203" pitchFamily="34" charset="-122"/>
              </a:rPr>
              <a:t> </a:t>
            </a:r>
            <a:r>
              <a:rPr lang="nl-NL" sz="2200" b="1" i="1" dirty="0">
                <a:latin typeface="Microsoft YaHei UI Light" panose="020B0502040204020203" pitchFamily="34" charset="-122"/>
                <a:ea typeface="Microsoft YaHei UI Light" panose="020B0502040204020203" pitchFamily="34" charset="-122"/>
              </a:rPr>
              <a:t>(meer keuzemogelijkheden).</a:t>
            </a:r>
            <a:endParaRPr lang="nl-NL" sz="2200" b="1" dirty="0">
              <a:latin typeface="Microsoft YaHei UI Light" panose="020B0502040204020203" pitchFamily="34" charset="-122"/>
              <a:ea typeface="Microsoft YaHei UI Light" panose="020B0502040204020203" pitchFamily="34" charset="-122"/>
            </a:endParaRPr>
          </a:p>
          <a:p>
            <a:pPr lvl="2">
              <a:lnSpc>
                <a:spcPct val="100000"/>
              </a:lnSpc>
              <a:buFont typeface="Microsoft YaHei UI Light" panose="020B0502040204020203" pitchFamily="34" charset="-122"/>
              <a:buChar char="◇"/>
            </a:pPr>
            <a:r>
              <a:rPr lang="nl-NL" sz="2600" b="1" dirty="0">
                <a:latin typeface="Microsoft YaHei UI Light" panose="020B0502040204020203" pitchFamily="34" charset="-122"/>
                <a:ea typeface="Microsoft YaHei UI Light" panose="020B0502040204020203" pitchFamily="34" charset="-122"/>
              </a:rPr>
              <a:t>GS en EC zijn een </a:t>
            </a:r>
            <a:r>
              <a:rPr lang="nl-NL" sz="2600" b="1" i="1" dirty="0">
                <a:latin typeface="Microsoft YaHei UI Light" panose="020B0502040204020203" pitchFamily="34" charset="-122"/>
                <a:ea typeface="Microsoft YaHei UI Light" panose="020B0502040204020203" pitchFamily="34" charset="-122"/>
              </a:rPr>
              <a:t>aanrader </a:t>
            </a:r>
            <a:r>
              <a:rPr lang="nl-NL" sz="2200" b="1" i="1" dirty="0">
                <a:latin typeface="Microsoft YaHei UI Light" panose="020B0502040204020203" pitchFamily="34" charset="-122"/>
                <a:ea typeface="Microsoft YaHei UI Light" panose="020B0502040204020203" pitchFamily="34" charset="-122"/>
              </a:rPr>
              <a:t>(profielvakken op havo).</a:t>
            </a:r>
          </a:p>
          <a:p>
            <a:pPr marL="0" indent="0">
              <a:lnSpc>
                <a:spcPct val="100000"/>
              </a:lnSpc>
              <a:buNone/>
            </a:pPr>
            <a:r>
              <a:rPr lang="nl-NL" sz="1700" b="1" dirty="0">
                <a:latin typeface="Microsoft YaHei UI Light" panose="020B0502040204020203" pitchFamily="34" charset="-122"/>
                <a:ea typeface="Microsoft YaHei UI Light" panose="020B0502040204020203" pitchFamily="34" charset="-122"/>
              </a:rPr>
              <a:t>: </a:t>
            </a:r>
          </a:p>
          <a:p>
            <a:pPr marL="0" indent="0">
              <a:lnSpc>
                <a:spcPct val="100000"/>
              </a:lnSpc>
              <a:buNone/>
            </a:pPr>
            <a:r>
              <a:rPr lang="nl-NL" sz="2600" b="1" dirty="0">
                <a:latin typeface="Microsoft YaHei UI Light" panose="020B0502040204020203" pitchFamily="34" charset="-122"/>
                <a:ea typeface="Microsoft YaHei UI Light" panose="020B0502040204020203" pitchFamily="34" charset="-122"/>
              </a:rPr>
              <a:t>Adviezen voor toelating op Maurick College:</a:t>
            </a:r>
          </a:p>
          <a:p>
            <a:pPr lvl="1">
              <a:lnSpc>
                <a:spcPct val="100000"/>
              </a:lnSpc>
              <a:buFont typeface="Microsoft YaHei UI Light" panose="020B0502040204020203" pitchFamily="34" charset="-122"/>
              <a:buChar char="◇"/>
            </a:pPr>
            <a:r>
              <a:rPr lang="nl-NL" sz="2200" b="1" i="1" dirty="0">
                <a:latin typeface="Microsoft YaHei UI Light" panose="020B0502040204020203" pitchFamily="34" charset="-122"/>
                <a:ea typeface="Microsoft YaHei UI Light" panose="020B0502040204020203" pitchFamily="34" charset="-122"/>
              </a:rPr>
              <a:t>Positief advies van vakdocenten</a:t>
            </a:r>
          </a:p>
          <a:p>
            <a:pPr lvl="1">
              <a:lnSpc>
                <a:spcPct val="100000"/>
              </a:lnSpc>
              <a:buFont typeface="Microsoft YaHei UI Light" panose="020B0502040204020203" pitchFamily="34" charset="-122"/>
              <a:buChar char="◇"/>
            </a:pPr>
            <a:r>
              <a:rPr lang="nl-NL" sz="2200" b="1" i="1" dirty="0">
                <a:latin typeface="Microsoft YaHei UI Light" panose="020B0502040204020203" pitchFamily="34" charset="-122"/>
                <a:ea typeface="Microsoft YaHei UI Light" panose="020B0502040204020203" pitchFamily="34" charset="-122"/>
              </a:rPr>
              <a:t>Start in T4 met uitleg over het maken van een Havo-dossier</a:t>
            </a:r>
          </a:p>
          <a:p>
            <a:pPr marL="457200" lvl="1" indent="0">
              <a:lnSpc>
                <a:spcPct val="100000"/>
              </a:lnSpc>
              <a:buNone/>
            </a:pPr>
            <a:endParaRPr lang="nl-NL" sz="2200" b="1" i="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707844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2B750-E9B0-48A4-839E-4C23323ED066}"/>
              </a:ext>
            </a:extLst>
          </p:cNvPr>
          <p:cNvSpPr>
            <a:spLocks noGrp="1"/>
          </p:cNvSpPr>
          <p:nvPr>
            <p:ph type="title"/>
          </p:nvPr>
        </p:nvSpPr>
        <p:spPr>
          <a:xfrm>
            <a:off x="698197" y="313106"/>
            <a:ext cx="10515600" cy="1325563"/>
          </a:xfrm>
        </p:spPr>
        <p:txBody>
          <a:bodyPr>
            <a:normAutofit/>
          </a:bodyPr>
          <a:lstStyle/>
          <a:p>
            <a:r>
              <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rPr>
              <a:t>NA VMBO </a:t>
            </a:r>
            <a:r>
              <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sym typeface="Wingdings" panose="05000000000000000000" pitchFamily="2" charset="2"/>
              </a:rPr>
              <a:t> MBO</a:t>
            </a:r>
            <a:endPar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endParaRPr>
          </a:p>
        </p:txBody>
      </p:sp>
      <p:sp>
        <p:nvSpPr>
          <p:cNvPr id="7" name="Tijdelijke aanduiding voor inhoud 6">
            <a:extLst>
              <a:ext uri="{FF2B5EF4-FFF2-40B4-BE49-F238E27FC236}">
                <a16:creationId xmlns:a16="http://schemas.microsoft.com/office/drawing/2014/main" id="{1929C4DD-BB51-493A-9B55-2A17C3F05224}"/>
              </a:ext>
            </a:extLst>
          </p:cNvPr>
          <p:cNvSpPr>
            <a:spLocks noGrp="1"/>
          </p:cNvSpPr>
          <p:nvPr>
            <p:ph idx="1"/>
          </p:nvPr>
        </p:nvSpPr>
        <p:spPr>
          <a:xfrm>
            <a:off x="838200" y="1825624"/>
            <a:ext cx="10515600" cy="4719269"/>
          </a:xfrm>
        </p:spPr>
        <p:txBody>
          <a:bodyPr>
            <a:normAutofit fontScale="85000" lnSpcReduction="20000"/>
          </a:bodyPr>
          <a:lstStyle/>
          <a:p>
            <a:pPr marL="0" indent="0">
              <a:lnSpc>
                <a:spcPct val="100000"/>
              </a:lnSpc>
              <a:buNone/>
            </a:pPr>
            <a:r>
              <a:rPr lang="nl-NL" sz="3600" dirty="0">
                <a:latin typeface="Microsoft YaHei UI Light" panose="020B0502040204020203" pitchFamily="34" charset="-122"/>
                <a:ea typeface="Microsoft YaHei UI Light" panose="020B0502040204020203" pitchFamily="34" charset="-122"/>
              </a:rPr>
              <a:t> </a:t>
            </a:r>
            <a:r>
              <a:rPr lang="nl-NL" sz="3200" b="1" dirty="0">
                <a:latin typeface="Microsoft YaHei UI Light" panose="020B0502040204020203" pitchFamily="34" charset="-122"/>
                <a:ea typeface="Microsoft YaHei UI Light" panose="020B0502040204020203" pitchFamily="34" charset="-122"/>
              </a:rPr>
              <a:t>Met VMBO-T diploma:</a:t>
            </a:r>
          </a:p>
          <a:p>
            <a:pPr marL="0" indent="0">
              <a:lnSpc>
                <a:spcPct val="100000"/>
              </a:lnSpc>
              <a:buNone/>
            </a:pPr>
            <a:endParaRPr lang="nl-NL" sz="3200" b="1" dirty="0">
              <a:latin typeface="Microsoft YaHei UI Light" panose="020B0502040204020203" pitchFamily="34" charset="-122"/>
              <a:ea typeface="Microsoft YaHei UI Light" panose="020B0502040204020203" pitchFamily="34" charset="-122"/>
            </a:endParaRPr>
          </a:p>
          <a:p>
            <a:pPr lvl="1">
              <a:lnSpc>
                <a:spcPct val="100000"/>
              </a:lnSpc>
              <a:buFont typeface="Microsoft YaHei UI Light" panose="020B0502040204020203" pitchFamily="34" charset="-122"/>
              <a:buChar char="◇"/>
            </a:pPr>
            <a:r>
              <a:rPr lang="nl-NL" sz="2800" b="1" dirty="0">
                <a:latin typeface="Microsoft YaHei UI Light" panose="020B0502040204020203" pitchFamily="34" charset="-122"/>
                <a:ea typeface="Microsoft YaHei UI Light" panose="020B0502040204020203" pitchFamily="34" charset="-122"/>
              </a:rPr>
              <a:t> Doorstroming naar MBO niveau 3 &amp; 4.</a:t>
            </a:r>
          </a:p>
          <a:p>
            <a:pPr lvl="1">
              <a:lnSpc>
                <a:spcPct val="100000"/>
              </a:lnSpc>
              <a:buFont typeface="Microsoft YaHei UI Light" panose="020B0502040204020203" pitchFamily="34" charset="-122"/>
              <a:buChar char="◇"/>
            </a:pPr>
            <a:r>
              <a:rPr lang="nl-NL" sz="2800" b="1" dirty="0">
                <a:latin typeface="Microsoft YaHei UI Light" panose="020B0502040204020203" pitchFamily="34" charset="-122"/>
                <a:ea typeface="Microsoft YaHei UI Light" panose="020B0502040204020203" pitchFamily="34" charset="-122"/>
              </a:rPr>
              <a:t> Duur van de opleiding:</a:t>
            </a:r>
          </a:p>
          <a:p>
            <a:pPr marL="914400" lvl="2" indent="0">
              <a:lnSpc>
                <a:spcPct val="100000"/>
              </a:lnSpc>
              <a:buNone/>
            </a:pPr>
            <a:r>
              <a:rPr lang="nl-NL" sz="2400" b="1" dirty="0">
                <a:latin typeface="Microsoft YaHei UI Light" panose="020B0502040204020203" pitchFamily="34" charset="-122"/>
                <a:ea typeface="Microsoft YaHei UI Light" panose="020B0502040204020203" pitchFamily="34" charset="-122"/>
              </a:rPr>
              <a:t>- Niveau 3: duur 2-3 jaar</a:t>
            </a:r>
          </a:p>
          <a:p>
            <a:pPr marL="914400" lvl="2" indent="0">
              <a:lnSpc>
                <a:spcPct val="100000"/>
              </a:lnSpc>
              <a:buNone/>
            </a:pPr>
            <a:r>
              <a:rPr lang="nl-NL" sz="2400" b="1" dirty="0">
                <a:latin typeface="Microsoft YaHei UI Light" panose="020B0502040204020203" pitchFamily="34" charset="-122"/>
                <a:ea typeface="Microsoft YaHei UI Light" panose="020B0502040204020203" pitchFamily="34" charset="-122"/>
              </a:rPr>
              <a:t>- Niveau 4: duur 3-4 jaar</a:t>
            </a:r>
          </a:p>
          <a:p>
            <a:pPr lvl="2">
              <a:lnSpc>
                <a:spcPct val="100000"/>
              </a:lnSpc>
              <a:buFont typeface="Microsoft YaHei UI Light" panose="020B0502040204020203" pitchFamily="34" charset="-122"/>
              <a:buChar char="◇"/>
            </a:pPr>
            <a:endParaRPr lang="nl-NL" sz="2400" b="1" dirty="0">
              <a:latin typeface="Microsoft YaHei UI Light" panose="020B0502040204020203" pitchFamily="34" charset="-122"/>
              <a:ea typeface="Microsoft YaHei UI Light" panose="020B0502040204020203" pitchFamily="34" charset="-122"/>
            </a:endParaRPr>
          </a:p>
          <a:p>
            <a:pPr marL="0" indent="0">
              <a:lnSpc>
                <a:spcPct val="100000"/>
              </a:lnSpc>
              <a:buNone/>
            </a:pPr>
            <a:r>
              <a:rPr lang="nl-NL" sz="2400" b="1" dirty="0">
                <a:latin typeface="Microsoft YaHei UI Light" panose="020B0502040204020203" pitchFamily="34" charset="-122"/>
                <a:ea typeface="Microsoft YaHei UI Light" panose="020B0502040204020203" pitchFamily="34" charset="-122"/>
              </a:rPr>
              <a:t>	Bij keuze voor </a:t>
            </a:r>
            <a:r>
              <a:rPr lang="nl-NL" sz="2400" b="1" i="1" dirty="0">
                <a:solidFill>
                  <a:srgbClr val="FF0000"/>
                </a:solidFill>
                <a:latin typeface="Microsoft YaHei UI Light" panose="020B0502040204020203" pitchFamily="34" charset="-122"/>
                <a:ea typeface="Microsoft YaHei UI Light" panose="020B0502040204020203" pitchFamily="34" charset="-122"/>
              </a:rPr>
              <a:t>hetzelfde</a:t>
            </a:r>
            <a:r>
              <a:rPr lang="nl-NL" sz="2400" b="1" dirty="0">
                <a:latin typeface="Microsoft YaHei UI Light" panose="020B0502040204020203" pitchFamily="34" charset="-122"/>
                <a:ea typeface="Microsoft YaHei UI Light" panose="020B0502040204020203" pitchFamily="34" charset="-122"/>
              </a:rPr>
              <a:t> profiel:</a:t>
            </a:r>
          </a:p>
          <a:p>
            <a:pPr marL="0" indent="0">
              <a:lnSpc>
                <a:spcPct val="100000"/>
              </a:lnSpc>
              <a:buNone/>
            </a:pPr>
            <a:r>
              <a:rPr lang="nl-NL" sz="2400" b="1" dirty="0">
                <a:latin typeface="Microsoft YaHei UI Light" panose="020B0502040204020203" pitchFamily="34" charset="-122"/>
                <a:ea typeface="Microsoft YaHei UI Light" panose="020B0502040204020203" pitchFamily="34" charset="-122"/>
              </a:rPr>
              <a:t>	- Het diploma VMBO in dat profiel is voldoende. </a:t>
            </a:r>
          </a:p>
          <a:p>
            <a:pPr marL="0" indent="0">
              <a:lnSpc>
                <a:spcPct val="100000"/>
              </a:lnSpc>
              <a:buNone/>
            </a:pPr>
            <a:endParaRPr lang="nl-NL" sz="1400" b="1" dirty="0">
              <a:latin typeface="Microsoft YaHei UI Light" panose="020B0502040204020203" pitchFamily="34" charset="-122"/>
              <a:ea typeface="Microsoft YaHei UI Light" panose="020B0502040204020203" pitchFamily="34" charset="-122"/>
            </a:endParaRPr>
          </a:p>
          <a:p>
            <a:pPr marL="0" indent="0">
              <a:lnSpc>
                <a:spcPct val="100000"/>
              </a:lnSpc>
              <a:buNone/>
            </a:pPr>
            <a:r>
              <a:rPr lang="nl-NL" sz="2400" b="1" dirty="0">
                <a:latin typeface="Microsoft YaHei UI Light" panose="020B0502040204020203" pitchFamily="34" charset="-122"/>
                <a:ea typeface="Microsoft YaHei UI Light" panose="020B0502040204020203" pitchFamily="34" charset="-122"/>
              </a:rPr>
              <a:t>	Bij keuze voor </a:t>
            </a:r>
            <a:r>
              <a:rPr lang="nl-NL" sz="2400" b="1" i="1" dirty="0">
                <a:solidFill>
                  <a:srgbClr val="FF0000"/>
                </a:solidFill>
                <a:latin typeface="Microsoft YaHei UI Light" panose="020B0502040204020203" pitchFamily="34" charset="-122"/>
                <a:ea typeface="Microsoft YaHei UI Light" panose="020B0502040204020203" pitchFamily="34" charset="-122"/>
              </a:rPr>
              <a:t>een ander </a:t>
            </a:r>
            <a:r>
              <a:rPr lang="nl-NL" sz="2400" b="1" dirty="0">
                <a:latin typeface="Microsoft YaHei UI Light" panose="020B0502040204020203" pitchFamily="34" charset="-122"/>
                <a:ea typeface="Microsoft YaHei UI Light" panose="020B0502040204020203" pitchFamily="34" charset="-122"/>
              </a:rPr>
              <a:t>profiel: </a:t>
            </a:r>
          </a:p>
          <a:p>
            <a:pPr marL="0" indent="0">
              <a:lnSpc>
                <a:spcPct val="100000"/>
              </a:lnSpc>
              <a:buNone/>
            </a:pPr>
            <a:r>
              <a:rPr lang="nl-NL" sz="2400" b="1" dirty="0">
                <a:latin typeface="Microsoft YaHei UI Light" panose="020B0502040204020203" pitchFamily="34" charset="-122"/>
                <a:ea typeface="Microsoft YaHei UI Light" panose="020B0502040204020203" pitchFamily="34" charset="-122"/>
              </a:rPr>
              <a:t>	- Er mag één </a:t>
            </a:r>
            <a:r>
              <a:rPr lang="nl-NL" sz="2400" b="1" dirty="0" err="1">
                <a:latin typeface="Microsoft YaHei UI Light" panose="020B0502040204020203" pitchFamily="34" charset="-122"/>
                <a:ea typeface="Microsoft YaHei UI Light" panose="020B0502040204020203" pitchFamily="34" charset="-122"/>
              </a:rPr>
              <a:t>profielvak</a:t>
            </a:r>
            <a:r>
              <a:rPr lang="nl-NL" sz="2400" b="1" dirty="0">
                <a:latin typeface="Microsoft YaHei UI Light" panose="020B0502040204020203" pitchFamily="34" charset="-122"/>
                <a:ea typeface="Microsoft YaHei UI Light" panose="020B0502040204020203" pitchFamily="34" charset="-122"/>
              </a:rPr>
              <a:t> worden gevraagd uit het andere profiel en wiskunde 	voldoet/ maar ook andere vakken zijn toegestaan</a:t>
            </a:r>
            <a:endParaRPr lang="nl-NL" sz="18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24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a:p>
            <a:pPr marL="914400" lvl="2" indent="0">
              <a:lnSpc>
                <a:spcPct val="100000"/>
              </a:lnSpc>
              <a:buNone/>
            </a:pPr>
            <a:endParaRPr lang="nl-NL" sz="11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29959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p:txBody>
          <a:bodyPr>
            <a:normAutofit/>
          </a:bodyPr>
          <a:lstStyle/>
          <a:p>
            <a:r>
              <a:rPr lang="nl-NL" sz="40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LOB-activiteiten T3</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838200" y="1878226"/>
            <a:ext cx="10515600" cy="4979773"/>
          </a:xfrm>
        </p:spPr>
        <p:txBody>
          <a:bodyPr>
            <a:normAutofit/>
          </a:bodyPr>
          <a:lstStyle/>
          <a:p>
            <a:pPr marL="0" indent="0">
              <a:spcBef>
                <a:spcPct val="0"/>
              </a:spcBef>
              <a:buNone/>
            </a:pPr>
            <a:endParaRPr lang="nl-NL" altLang="nl-NL" sz="1100" b="1" dirty="0">
              <a:solidFill>
                <a:srgbClr val="333399"/>
              </a:solidFill>
              <a:latin typeface="Microsoft YaHei Light" panose="020B0502040204020203" pitchFamily="34" charset="-122"/>
              <a:ea typeface="Microsoft YaHei Light" panose="020B0502040204020203" pitchFamily="34" charset="-122"/>
            </a:endParaRPr>
          </a:p>
          <a:p>
            <a:pPr marL="0" indent="0">
              <a:spcBef>
                <a:spcPct val="0"/>
              </a:spcBef>
              <a:buNone/>
            </a:pPr>
            <a:endParaRPr lang="nl-NL" altLang="nl-NL" sz="1100" b="1" dirty="0">
              <a:solidFill>
                <a:srgbClr val="333399"/>
              </a:solidFill>
              <a:latin typeface="Microsoft YaHei Light" panose="020B0502040204020203" pitchFamily="34" charset="-122"/>
              <a:ea typeface="Microsoft YaHei Light" panose="020B0502040204020203" pitchFamily="34" charset="-122"/>
            </a:endParaRPr>
          </a:p>
          <a:p>
            <a:pPr marL="0" indent="0">
              <a:spcBef>
                <a:spcPct val="0"/>
              </a:spcBef>
              <a:buNone/>
            </a:pPr>
            <a:endParaRPr lang="nl-NL" altLang="nl-NL" sz="1100" b="1" dirty="0">
              <a:solidFill>
                <a:srgbClr val="333399"/>
              </a:solidFill>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r>
              <a:rPr lang="nl-NL" altLang="nl-NL" sz="2000" b="1" dirty="0">
                <a:latin typeface="Microsoft YaHei Light" panose="020B0502040204020203" pitchFamily="34" charset="-122"/>
                <a:ea typeface="Microsoft YaHei Light" panose="020B0502040204020203" pitchFamily="34" charset="-122"/>
              </a:rPr>
              <a:t> Keuzebegeleidingslessen LOB in de klas tijdens DM</a:t>
            </a:r>
          </a:p>
          <a:p>
            <a:pPr marL="0" indent="0">
              <a:spcBef>
                <a:spcPct val="0"/>
              </a:spcBef>
              <a:buNone/>
            </a:pPr>
            <a:endParaRPr lang="nl-NL" altLang="nl-NL" sz="2000" b="1" dirty="0">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endParaRPr lang="nl-NL" sz="2000" b="1" dirty="0">
              <a:latin typeface="Microsoft YaHei Light" panose="020B0502040204020203" pitchFamily="34" charset="-122"/>
              <a:ea typeface="Microsoft YaHei Light" panose="020B0502040204020203" pitchFamily="34" charset="-122"/>
            </a:endParaRPr>
          </a:p>
          <a:p>
            <a:pPr marL="0" indent="0">
              <a:spcBef>
                <a:spcPct val="0"/>
              </a:spcBef>
              <a:buNone/>
            </a:pPr>
            <a:r>
              <a:rPr lang="nl-NL" sz="2000" b="1" dirty="0">
                <a:highlight>
                  <a:srgbClr val="FF9B00"/>
                </a:highlight>
                <a:latin typeface="Microsoft YaHei Light" panose="020B0502040204020203" pitchFamily="34" charset="-122"/>
                <a:ea typeface="Microsoft YaHei Light" panose="020B0502040204020203" pitchFamily="34" charset="-122"/>
              </a:rPr>
              <a:t>In projectweek 1:</a:t>
            </a:r>
          </a:p>
          <a:p>
            <a:pPr marL="0" indent="0">
              <a:spcBef>
                <a:spcPct val="0"/>
              </a:spcBef>
              <a:buNone/>
            </a:pPr>
            <a:endParaRPr lang="nl-NL" altLang="nl-NL" sz="2000" b="1" dirty="0">
              <a:highlight>
                <a:srgbClr val="FF9B00"/>
              </a:highlight>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r>
              <a:rPr lang="nl-NL" sz="2000" b="1" dirty="0">
                <a:latin typeface="Microsoft YaHei Light" panose="020B0502040204020203" pitchFamily="34" charset="-122"/>
                <a:ea typeface="Microsoft YaHei Light" panose="020B0502040204020203" pitchFamily="34" charset="-122"/>
              </a:rPr>
              <a:t> Sollicitatietraining (week 44):</a:t>
            </a:r>
          </a:p>
          <a:p>
            <a:pPr>
              <a:spcBef>
                <a:spcPct val="0"/>
              </a:spcBef>
              <a:buFont typeface="Microsoft YaHei" panose="020B0503020204020204" pitchFamily="34" charset="-122"/>
              <a:buChar char="◇"/>
            </a:pPr>
            <a:r>
              <a:rPr lang="nl-NL" sz="2000" b="1" dirty="0">
                <a:latin typeface="Microsoft YaHei Light" panose="020B0502040204020203" pitchFamily="34" charset="-122"/>
                <a:ea typeface="Microsoft YaHei Light" panose="020B0502040204020203" pitchFamily="34" charset="-122"/>
              </a:rPr>
              <a:t> PPO-week: meeloopdagen (week 44):</a:t>
            </a:r>
          </a:p>
          <a:p>
            <a:pPr marL="0" indent="0">
              <a:spcBef>
                <a:spcPct val="0"/>
              </a:spcBef>
              <a:buNone/>
            </a:pPr>
            <a:endParaRPr lang="nl-NL" sz="2000" b="1" dirty="0">
              <a:latin typeface="Microsoft YaHei Light" panose="020B0502040204020203" pitchFamily="34" charset="-122"/>
              <a:ea typeface="Microsoft YaHei Light" panose="020B0502040204020203" pitchFamily="34" charset="-122"/>
            </a:endParaRPr>
          </a:p>
          <a:p>
            <a:pPr marL="0" indent="0">
              <a:spcBef>
                <a:spcPct val="0"/>
              </a:spcBef>
              <a:buNone/>
            </a:pPr>
            <a:endParaRPr lang="nl-NL" sz="2000" b="1" dirty="0">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r>
              <a:rPr lang="nl-NL" sz="2000" b="1" dirty="0">
                <a:latin typeface="Microsoft YaHei Light" panose="020B0502040204020203" pitchFamily="34" charset="-122"/>
                <a:ea typeface="Microsoft YaHei Light" panose="020B0502040204020203" pitchFamily="34" charset="-122"/>
              </a:rPr>
              <a:t> Opleidingenmarkt (28 februari) )</a:t>
            </a:r>
          </a:p>
          <a:p>
            <a:pPr marL="0" indent="0">
              <a:spcBef>
                <a:spcPct val="0"/>
              </a:spcBef>
              <a:buNone/>
            </a:pPr>
            <a:endParaRPr lang="nl-NL" sz="2000" b="1" dirty="0">
              <a:latin typeface="Microsoft YaHei Light" panose="020B0502040204020203" pitchFamily="34" charset="-122"/>
              <a:ea typeface="Microsoft YaHei Light" panose="020B0502040204020203" pitchFamily="34" charset="-122"/>
            </a:endParaRPr>
          </a:p>
          <a:p>
            <a:pPr marL="0" indent="0">
              <a:spcBef>
                <a:spcPct val="0"/>
              </a:spcBef>
              <a:buNone/>
            </a:pPr>
            <a:endParaRPr lang="nl-NL" sz="2000" b="1" dirty="0">
              <a:latin typeface="Microsoft YaHei Light" panose="020B0502040204020203" pitchFamily="34" charset="-122"/>
              <a:ea typeface="Microsoft YaHei Light" panose="020B0502040204020203" pitchFamily="34" charset="-122"/>
            </a:endParaRPr>
          </a:p>
          <a:p>
            <a:pPr marL="0" indent="0">
              <a:spcBef>
                <a:spcPct val="0"/>
              </a:spcBef>
              <a:buNone/>
            </a:pPr>
            <a:r>
              <a:rPr lang="nl-NL" sz="2000" b="1" dirty="0">
                <a:highlight>
                  <a:srgbClr val="FF9B00"/>
                </a:highlight>
                <a:latin typeface="Microsoft YaHei Light" panose="020B0502040204020203" pitchFamily="34" charset="-122"/>
                <a:ea typeface="Microsoft YaHei Light" panose="020B0502040204020203" pitchFamily="34" charset="-122"/>
              </a:rPr>
              <a:t>In projectweek 2:</a:t>
            </a:r>
          </a:p>
          <a:p>
            <a:pPr>
              <a:spcBef>
                <a:spcPct val="0"/>
              </a:spcBef>
              <a:buFont typeface="Microsoft YaHei" panose="020B0503020204020204" pitchFamily="34" charset="-122"/>
              <a:buChar char="◇"/>
            </a:pPr>
            <a:r>
              <a:rPr lang="nl-NL" sz="2000" b="1" dirty="0">
                <a:latin typeface="Microsoft YaHei Light" panose="020B0502040204020203" pitchFamily="34" charset="-122"/>
                <a:ea typeface="Microsoft YaHei Light" panose="020B0502040204020203" pitchFamily="34" charset="-122"/>
              </a:rPr>
              <a:t> Speeddaten op het MBO ( 28 maart) </a:t>
            </a:r>
          </a:p>
          <a:p>
            <a:pPr>
              <a:spcBef>
                <a:spcPct val="0"/>
              </a:spcBef>
              <a:buFont typeface="Microsoft YaHei" panose="020B0503020204020204" pitchFamily="34" charset="-122"/>
              <a:buChar char="◇"/>
            </a:pPr>
            <a:r>
              <a:rPr lang="nl-NL" sz="2000" b="1" dirty="0">
                <a:latin typeface="Microsoft YaHei Light" panose="020B0502040204020203" pitchFamily="34" charset="-122"/>
                <a:ea typeface="Microsoft YaHei Light" panose="020B0502040204020203" pitchFamily="34" charset="-122"/>
              </a:rPr>
              <a:t> Voorlichtingen Techniek in Dalton + op locatie (ma 25 maart)</a:t>
            </a:r>
          </a:p>
          <a:p>
            <a:pPr marL="0" indent="0">
              <a:spcBef>
                <a:spcPct val="0"/>
              </a:spcBef>
              <a:buNone/>
            </a:pPr>
            <a:endParaRPr lang="nl-NL" sz="2000" b="1" dirty="0">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118843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p:txBody>
          <a:bodyPr>
            <a:normAutofit/>
          </a:bodyPr>
          <a:lstStyle/>
          <a:p>
            <a:r>
              <a:rPr lang="nl-NL" sz="36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Sollicitatietraining</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838200" y="1690688"/>
            <a:ext cx="10515600" cy="5167312"/>
          </a:xfrm>
        </p:spPr>
        <p:txBody>
          <a:bodyPr>
            <a:noAutofit/>
          </a:bodyPr>
          <a:lstStyle/>
          <a:p>
            <a:pPr marL="0" indent="0">
              <a:buNone/>
              <a:defRPr/>
            </a:pPr>
            <a:r>
              <a:rPr lang="nl-NL" b="1" dirty="0">
                <a:latin typeface="Microsoft YaHei Light" panose="020B0502040204020203" pitchFamily="34" charset="-122"/>
                <a:ea typeface="Microsoft YaHei Light" panose="020B0502040204020203" pitchFamily="34" charset="-122"/>
              </a:rPr>
              <a:t>Week</a:t>
            </a:r>
            <a:r>
              <a:rPr lang="nl-NL" b="1" dirty="0">
                <a:solidFill>
                  <a:srgbClr val="FF0000"/>
                </a:solidFill>
                <a:latin typeface="Microsoft YaHei Light" panose="020B0502040204020203" pitchFamily="34" charset="-122"/>
                <a:ea typeface="Microsoft YaHei Light" panose="020B0502040204020203" pitchFamily="34" charset="-122"/>
              </a:rPr>
              <a:t> </a:t>
            </a:r>
            <a:r>
              <a:rPr lang="nl-NL" b="1" dirty="0">
                <a:latin typeface="Microsoft YaHei Light" panose="020B0502040204020203" pitchFamily="34" charset="-122"/>
                <a:ea typeface="Microsoft YaHei Light" panose="020B0502040204020203" pitchFamily="34" charset="-122"/>
              </a:rPr>
              <a:t>44  maandag 30 oktober</a:t>
            </a:r>
            <a:endParaRPr lang="nl-NL" sz="1050" dirty="0">
              <a:latin typeface="Microsoft YaHei Light" panose="020B0502040204020203" pitchFamily="34" charset="-122"/>
              <a:ea typeface="Microsoft YaHei Light" panose="020B0502040204020203" pitchFamily="34" charset="-122"/>
            </a:endParaRPr>
          </a:p>
          <a:p>
            <a:pPr>
              <a:buFont typeface="Microsoft YaHei" panose="020B0503020204020204" pitchFamily="34" charset="-122"/>
              <a:buChar char="◇"/>
              <a:defRPr/>
            </a:pPr>
            <a:endParaRPr lang="nl-NL" sz="1050" dirty="0">
              <a:latin typeface="Microsoft YaHei Light" panose="020B0502040204020203" pitchFamily="34" charset="-122"/>
              <a:ea typeface="Microsoft YaHei Light" panose="020B0502040204020203" pitchFamily="34" charset="-122"/>
            </a:endParaRPr>
          </a:p>
          <a:p>
            <a:pPr marL="0" indent="0">
              <a:buNone/>
              <a:defRPr/>
            </a:pPr>
            <a:endParaRPr lang="nl-NL" dirty="0">
              <a:latin typeface="Microsoft YaHei Light" panose="020B0502040204020203" pitchFamily="34" charset="-122"/>
              <a:ea typeface="Microsoft YaHei Light" panose="020B0502040204020203" pitchFamily="34" charset="-122"/>
            </a:endParaRPr>
          </a:p>
          <a:p>
            <a:pPr>
              <a:buFont typeface="Microsoft YaHei" panose="020B0503020204020204" pitchFamily="34" charset="-122"/>
              <a:buChar char="◇"/>
              <a:defRPr/>
            </a:pPr>
            <a:r>
              <a:rPr lang="nl-NL" dirty="0">
                <a:latin typeface="Microsoft YaHei Light" panose="020B0502040204020203" pitchFamily="34" charset="-122"/>
                <a:ea typeface="Microsoft YaHei Light" panose="020B0502040204020203" pitchFamily="34" charset="-122"/>
              </a:rPr>
              <a:t> Leren in de </a:t>
            </a:r>
            <a:r>
              <a:rPr lang="nl-NL" b="1" dirty="0">
                <a:solidFill>
                  <a:schemeClr val="accent2"/>
                </a:solidFill>
                <a:latin typeface="Microsoft YaHei Light" panose="020B0502040204020203" pitchFamily="34" charset="-122"/>
                <a:ea typeface="Microsoft YaHei Light" panose="020B0502040204020203" pitchFamily="34" charset="-122"/>
              </a:rPr>
              <a:t>praktijk</a:t>
            </a:r>
          </a:p>
          <a:p>
            <a:pPr>
              <a:buFont typeface="Microsoft YaHei" panose="020B0503020204020204" pitchFamily="34" charset="-122"/>
              <a:buChar char="◇"/>
              <a:defRPr/>
            </a:pPr>
            <a:r>
              <a:rPr lang="nl-NL" b="1" dirty="0">
                <a:latin typeface="Microsoft YaHei Light" panose="020B0502040204020203" pitchFamily="34" charset="-122"/>
                <a:ea typeface="Microsoft YaHei Light" panose="020B0502040204020203" pitchFamily="34" charset="-122"/>
              </a:rPr>
              <a:t> </a:t>
            </a:r>
            <a:r>
              <a:rPr lang="nl-NL" dirty="0">
                <a:latin typeface="Microsoft YaHei Light" panose="020B0502040204020203" pitchFamily="34" charset="-122"/>
                <a:ea typeface="Microsoft YaHei Light" panose="020B0502040204020203" pitchFamily="34" charset="-122"/>
              </a:rPr>
              <a:t>Doorlopen van eigen </a:t>
            </a:r>
            <a:r>
              <a:rPr lang="nl-NL" b="1" dirty="0">
                <a:solidFill>
                  <a:schemeClr val="accent2"/>
                </a:solidFill>
                <a:latin typeface="Microsoft YaHei Light" panose="020B0502040204020203" pitchFamily="34" charset="-122"/>
                <a:ea typeface="Microsoft YaHei Light" panose="020B0502040204020203" pitchFamily="34" charset="-122"/>
              </a:rPr>
              <a:t>sollicitatieproces</a:t>
            </a:r>
          </a:p>
          <a:p>
            <a:pPr>
              <a:buFont typeface="Microsoft YaHei" panose="020B0503020204020204" pitchFamily="34" charset="-122"/>
              <a:buChar char="◇"/>
              <a:defRPr/>
            </a:pPr>
            <a:r>
              <a:rPr lang="nl-NL" dirty="0">
                <a:latin typeface="Microsoft YaHei Light" panose="020B0502040204020203" pitchFamily="34" charset="-122"/>
                <a:ea typeface="Microsoft YaHei Light" panose="020B0502040204020203" pitchFamily="34" charset="-122"/>
              </a:rPr>
              <a:t> Daadwerkelijk </a:t>
            </a:r>
            <a:r>
              <a:rPr lang="nl-NL" b="1" dirty="0">
                <a:solidFill>
                  <a:schemeClr val="accent2"/>
                </a:solidFill>
                <a:latin typeface="Microsoft YaHei Light" panose="020B0502040204020203" pitchFamily="34" charset="-122"/>
                <a:ea typeface="Microsoft YaHei Light" panose="020B0502040204020203" pitchFamily="34" charset="-122"/>
              </a:rPr>
              <a:t>stage lopen </a:t>
            </a:r>
            <a:r>
              <a:rPr lang="nl-NL" dirty="0">
                <a:latin typeface="Microsoft YaHei Light" panose="020B0502040204020203" pitchFamily="34" charset="-122"/>
                <a:ea typeface="Microsoft YaHei Light" panose="020B0502040204020203" pitchFamily="34" charset="-122"/>
              </a:rPr>
              <a:t>(in PPO-week)</a:t>
            </a:r>
          </a:p>
          <a:p>
            <a:pPr>
              <a:buFont typeface="Microsoft YaHei" panose="020B0503020204020204" pitchFamily="34" charset="-122"/>
              <a:buChar char="◇"/>
              <a:defRPr/>
            </a:pPr>
            <a:r>
              <a:rPr lang="nl-NL" dirty="0">
                <a:latin typeface="Microsoft YaHei Light" panose="020B0502040204020203" pitchFamily="34" charset="-122"/>
                <a:ea typeface="Microsoft YaHei Light" panose="020B0502040204020203" pitchFamily="34" charset="-122"/>
              </a:rPr>
              <a:t> </a:t>
            </a:r>
            <a:r>
              <a:rPr lang="nl-NL" b="1" dirty="0">
                <a:solidFill>
                  <a:schemeClr val="accent2"/>
                </a:solidFill>
                <a:latin typeface="Microsoft YaHei Light" panose="020B0502040204020203" pitchFamily="34" charset="-122"/>
                <a:ea typeface="Microsoft YaHei Light" panose="020B0502040204020203" pitchFamily="34" charset="-122"/>
              </a:rPr>
              <a:t>Presentatie</a:t>
            </a:r>
            <a:r>
              <a:rPr lang="nl-NL" dirty="0">
                <a:latin typeface="Microsoft YaHei Light" panose="020B0502040204020203" pitchFamily="34" charset="-122"/>
                <a:ea typeface="Microsoft YaHei Light" panose="020B0502040204020203" pitchFamily="34" charset="-122"/>
              </a:rPr>
              <a:t> bij Nederlands (= meteen een evaluatie)</a:t>
            </a:r>
          </a:p>
          <a:p>
            <a:pPr>
              <a:buFont typeface="Microsoft YaHei" panose="020B0503020204020204" pitchFamily="34" charset="-122"/>
              <a:buChar char="◇"/>
              <a:defRPr/>
            </a:pPr>
            <a:r>
              <a:rPr lang="nl-NL" dirty="0">
                <a:latin typeface="Microsoft YaHei Light" panose="020B0502040204020203" pitchFamily="34" charset="-122"/>
                <a:ea typeface="Microsoft YaHei Light" panose="020B0502040204020203" pitchFamily="34" charset="-122"/>
              </a:rPr>
              <a:t> </a:t>
            </a:r>
            <a:r>
              <a:rPr lang="nl-NL" b="1" dirty="0">
                <a:solidFill>
                  <a:schemeClr val="accent2"/>
                </a:solidFill>
                <a:latin typeface="Microsoft YaHei Light" panose="020B0502040204020203" pitchFamily="34" charset="-122"/>
                <a:ea typeface="Microsoft YaHei Light" panose="020B0502040204020203" pitchFamily="34" charset="-122"/>
              </a:rPr>
              <a:t>Verslag</a:t>
            </a:r>
            <a:r>
              <a:rPr lang="nl-NL" dirty="0">
                <a:latin typeface="Microsoft YaHei Light" panose="020B0502040204020203" pitchFamily="34" charset="-122"/>
                <a:ea typeface="Microsoft YaHei Light" panose="020B0502040204020203" pitchFamily="34" charset="-122"/>
              </a:rPr>
              <a:t> moet voldoende zijn.</a:t>
            </a:r>
          </a:p>
        </p:txBody>
      </p:sp>
    </p:spTree>
    <p:extLst>
      <p:ext uri="{BB962C8B-B14F-4D97-AF65-F5344CB8AC3E}">
        <p14:creationId xmlns:p14="http://schemas.microsoft.com/office/powerpoint/2010/main" val="761818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p:txBody>
          <a:bodyPr>
            <a:normAutofit/>
          </a:bodyPr>
          <a:lstStyle/>
          <a:p>
            <a:r>
              <a:rPr lang="nl-NL" sz="3200" b="1"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PPO: Praktische Profiel Oriëntatie</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838200" y="1878226"/>
            <a:ext cx="10515600" cy="4979773"/>
          </a:xfrm>
        </p:spPr>
        <p:txBody>
          <a:bodyPr>
            <a:normAutofit lnSpcReduction="10000"/>
          </a:bodyPr>
          <a:lstStyle/>
          <a:p>
            <a:pPr marL="0" indent="0">
              <a:spcBef>
                <a:spcPct val="0"/>
              </a:spcBef>
              <a:buNone/>
            </a:pPr>
            <a:r>
              <a:rPr lang="nl-NL" altLang="nl-NL" b="1" dirty="0">
                <a:solidFill>
                  <a:schemeClr val="accent2"/>
                </a:solidFill>
                <a:latin typeface="Microsoft YaHei Light" panose="020B0502040204020203" pitchFamily="34" charset="-122"/>
                <a:ea typeface="Microsoft YaHei Light" panose="020B0502040204020203" pitchFamily="34" charset="-122"/>
              </a:rPr>
              <a:t>NAAST THEORIE OOK ‘PRAKTIJKERVARING’</a:t>
            </a:r>
          </a:p>
          <a:p>
            <a:pPr>
              <a:spcBef>
                <a:spcPct val="0"/>
              </a:spcBef>
              <a:buFont typeface="Microsoft YaHei" panose="020B0503020204020204" pitchFamily="34" charset="-122"/>
              <a:buChar char="◇"/>
            </a:pPr>
            <a:endParaRPr lang="nl-NL" altLang="nl-NL" sz="1100" dirty="0">
              <a:solidFill>
                <a:srgbClr val="333399"/>
              </a:solidFill>
              <a:latin typeface="Microsoft YaHei Light" panose="020B0502040204020203" pitchFamily="34" charset="-122"/>
              <a:ea typeface="Microsoft YaHei Light" panose="020B0502040204020203" pitchFamily="34" charset="-122"/>
            </a:endParaRPr>
          </a:p>
          <a:p>
            <a:pPr marL="0" indent="0">
              <a:spcBef>
                <a:spcPct val="0"/>
              </a:spcBef>
              <a:buNone/>
            </a:pPr>
            <a:endParaRPr lang="nl-NL" altLang="nl-NL" sz="1200" dirty="0">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r>
              <a:rPr lang="nl-NL" altLang="nl-NL" sz="3200" dirty="0">
                <a:latin typeface="Microsoft YaHei Light" panose="020B0502040204020203" pitchFamily="34" charset="-122"/>
                <a:ea typeface="Microsoft YaHei Light" panose="020B0502040204020203" pitchFamily="34" charset="-122"/>
              </a:rPr>
              <a:t> </a:t>
            </a:r>
            <a:r>
              <a:rPr lang="nl-NL" altLang="nl-NL" sz="3200" b="1" dirty="0">
                <a:latin typeface="Microsoft YaHei Light" panose="020B0502040204020203" pitchFamily="34" charset="-122"/>
                <a:ea typeface="Microsoft YaHei Light" panose="020B0502040204020203" pitchFamily="34" charset="-122"/>
              </a:rPr>
              <a:t>2 x 2 dagen ‘meelopen’ </a:t>
            </a:r>
            <a:r>
              <a:rPr lang="nl-NL" altLang="nl-NL" dirty="0">
                <a:latin typeface="Microsoft YaHei Light" panose="020B0502040204020203" pitchFamily="34" charset="-122"/>
                <a:ea typeface="Microsoft YaHei Light" panose="020B0502040204020203" pitchFamily="34" charset="-122"/>
              </a:rPr>
              <a:t>bij een bedrijf of instelling.</a:t>
            </a:r>
            <a:endParaRPr lang="nl-NL" altLang="nl-NL" sz="1100" dirty="0">
              <a:latin typeface="Microsoft YaHei Light" panose="020B0502040204020203" pitchFamily="34" charset="-122"/>
              <a:ea typeface="Microsoft YaHei Light" panose="020B0502040204020203" pitchFamily="34" charset="-122"/>
            </a:endParaRPr>
          </a:p>
          <a:p>
            <a:pPr lvl="1">
              <a:spcBef>
                <a:spcPct val="0"/>
              </a:spcBef>
              <a:buFont typeface="Microsoft YaHei" panose="020B0503020204020204" pitchFamily="34" charset="-122"/>
              <a:buChar char="◇"/>
            </a:pPr>
            <a:r>
              <a:rPr lang="nl-NL" altLang="nl-NL" sz="2800" b="1" dirty="0">
                <a:latin typeface="Microsoft YaHei Light" panose="020B0502040204020203" pitchFamily="34" charset="-122"/>
                <a:ea typeface="Microsoft YaHei Light" panose="020B0502040204020203" pitchFamily="34" charset="-122"/>
              </a:rPr>
              <a:t>Di-Woe</a:t>
            </a:r>
            <a:r>
              <a:rPr lang="nl-NL" altLang="nl-NL" sz="2800" dirty="0">
                <a:latin typeface="Microsoft YaHei Light" panose="020B0502040204020203" pitchFamily="34" charset="-122"/>
                <a:ea typeface="Microsoft YaHei Light" panose="020B0502040204020203" pitchFamily="34" charset="-122"/>
              </a:rPr>
              <a:t> en </a:t>
            </a:r>
            <a:r>
              <a:rPr lang="nl-NL" altLang="nl-NL" sz="2800" b="1" dirty="0">
                <a:latin typeface="Microsoft YaHei Light" panose="020B0502040204020203" pitchFamily="34" charset="-122"/>
                <a:ea typeface="Microsoft YaHei Light" panose="020B0502040204020203" pitchFamily="34" charset="-122"/>
              </a:rPr>
              <a:t>Do-Vrij</a:t>
            </a:r>
            <a:r>
              <a:rPr lang="nl-NL" altLang="nl-NL" sz="2800" dirty="0">
                <a:latin typeface="Microsoft YaHei Light" panose="020B0502040204020203" pitchFamily="34" charset="-122"/>
                <a:ea typeface="Microsoft YaHei Light" panose="020B0502040204020203" pitchFamily="34" charset="-122"/>
              </a:rPr>
              <a:t> meelopen volgens afgesproken tijden</a:t>
            </a:r>
          </a:p>
          <a:p>
            <a:pPr lvl="1">
              <a:spcBef>
                <a:spcPct val="0"/>
              </a:spcBef>
              <a:buFont typeface="Microsoft YaHei" panose="020B0503020204020204" pitchFamily="34" charset="-122"/>
              <a:buChar char="◇"/>
            </a:pPr>
            <a:r>
              <a:rPr lang="nl-NL" altLang="nl-NL" sz="2800" dirty="0">
                <a:latin typeface="Microsoft YaHei Light" panose="020B0502040204020203" pitchFamily="34" charset="-122"/>
                <a:ea typeface="Microsoft YaHei Light" panose="020B0502040204020203" pitchFamily="34" charset="-122"/>
              </a:rPr>
              <a:t>Bij ziekte afmelden op school </a:t>
            </a:r>
            <a:r>
              <a:rPr lang="nl-NL" altLang="nl-NL" sz="2800" u="sng" dirty="0">
                <a:latin typeface="Microsoft YaHei Light" panose="020B0502040204020203" pitchFamily="34" charset="-122"/>
                <a:ea typeface="Microsoft YaHei Light" panose="020B0502040204020203" pitchFamily="34" charset="-122"/>
              </a:rPr>
              <a:t>én</a:t>
            </a:r>
            <a:r>
              <a:rPr lang="nl-NL" altLang="nl-NL" sz="2800" dirty="0">
                <a:latin typeface="Microsoft YaHei Light" panose="020B0502040204020203" pitchFamily="34" charset="-122"/>
                <a:ea typeface="Microsoft YaHei Light" panose="020B0502040204020203" pitchFamily="34" charset="-122"/>
              </a:rPr>
              <a:t> op de werkplek </a:t>
            </a:r>
          </a:p>
          <a:p>
            <a:pPr marL="0" indent="0">
              <a:spcBef>
                <a:spcPct val="0"/>
              </a:spcBef>
              <a:buNone/>
            </a:pPr>
            <a:endParaRPr lang="nl-NL" sz="3200" dirty="0">
              <a:latin typeface="Microsoft YaHei Light" panose="020B0502040204020203" pitchFamily="34" charset="-122"/>
              <a:ea typeface="Microsoft YaHei Light" panose="020B0502040204020203" pitchFamily="34" charset="-122"/>
            </a:endParaRPr>
          </a:p>
          <a:p>
            <a:pPr>
              <a:spcBef>
                <a:spcPct val="0"/>
              </a:spcBef>
              <a:buFont typeface="Microsoft YaHei Light" panose="020B0502040204020203" pitchFamily="34" charset="-122"/>
              <a:buChar char="◇"/>
            </a:pPr>
            <a:r>
              <a:rPr lang="nl-NL" sz="3200" dirty="0">
                <a:latin typeface="Microsoft YaHei Light" panose="020B0502040204020203" pitchFamily="34" charset="-122"/>
                <a:ea typeface="Microsoft YaHei Light" panose="020B0502040204020203" pitchFamily="34" charset="-122"/>
              </a:rPr>
              <a:t> De meeloopdagen worden </a:t>
            </a:r>
            <a:r>
              <a:rPr lang="nl-NL" sz="3200" b="1" dirty="0">
                <a:solidFill>
                  <a:schemeClr val="accent2"/>
                </a:solidFill>
                <a:latin typeface="Microsoft YaHei Light" panose="020B0502040204020203" pitchFamily="34" charset="-122"/>
                <a:ea typeface="Microsoft YaHei Light" panose="020B0502040204020203" pitchFamily="34" charset="-122"/>
              </a:rPr>
              <a:t>door de leerling zelf gezocht </a:t>
            </a:r>
            <a:r>
              <a:rPr lang="nl-NL" sz="3200" dirty="0">
                <a:latin typeface="Microsoft YaHei Light" panose="020B0502040204020203" pitchFamily="34" charset="-122"/>
                <a:ea typeface="Microsoft YaHei Light" panose="020B0502040204020203" pitchFamily="34" charset="-122"/>
              </a:rPr>
              <a:t>(ze hebben handleiding voor hulp)</a:t>
            </a:r>
          </a:p>
          <a:p>
            <a:pPr>
              <a:spcBef>
                <a:spcPct val="0"/>
              </a:spcBef>
              <a:buFont typeface="Microsoft YaHei Light" panose="020B0502040204020203" pitchFamily="34" charset="-122"/>
              <a:buChar char="◇"/>
            </a:pPr>
            <a:endParaRPr lang="nl-NL" dirty="0">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r>
              <a:rPr lang="nl-NL" sz="3200" dirty="0">
                <a:latin typeface="Microsoft YaHei Light" panose="020B0502040204020203" pitchFamily="34" charset="-122"/>
                <a:ea typeface="Microsoft YaHei Light" panose="020B0502040204020203" pitchFamily="34" charset="-122"/>
              </a:rPr>
              <a:t> Een </a:t>
            </a:r>
            <a:r>
              <a:rPr lang="nl-NL" sz="3200" b="1" dirty="0">
                <a:solidFill>
                  <a:schemeClr val="accent2"/>
                </a:solidFill>
                <a:latin typeface="Microsoft YaHei Light" panose="020B0502040204020203" pitchFamily="34" charset="-122"/>
                <a:ea typeface="Microsoft YaHei Light" panose="020B0502040204020203" pitchFamily="34" charset="-122"/>
              </a:rPr>
              <a:t>PPO-verslag inleveren met evaluatie</a:t>
            </a:r>
          </a:p>
          <a:p>
            <a:pPr>
              <a:spcBef>
                <a:spcPct val="0"/>
              </a:spcBef>
              <a:buFont typeface="Microsoft YaHei" panose="020B0503020204020204" pitchFamily="34" charset="-122"/>
              <a:buChar char="◇"/>
            </a:pPr>
            <a:endParaRPr lang="nl-NL" sz="3200" b="1" dirty="0">
              <a:solidFill>
                <a:schemeClr val="accent2"/>
              </a:solidFill>
              <a:latin typeface="Microsoft YaHei Light" panose="020B0502040204020203" pitchFamily="34" charset="-122"/>
              <a:ea typeface="Microsoft YaHei Light" panose="020B0502040204020203" pitchFamily="34" charset="-122"/>
            </a:endParaRPr>
          </a:p>
          <a:p>
            <a:pPr marL="0" indent="0" algn="ctr">
              <a:spcBef>
                <a:spcPct val="0"/>
              </a:spcBef>
              <a:buNone/>
            </a:pPr>
            <a:r>
              <a:rPr lang="nl-NL" sz="3200" b="1">
                <a:latin typeface="Microsoft YaHei Light" panose="020B0502040204020203" pitchFamily="34" charset="-122"/>
                <a:ea typeface="Microsoft YaHei Light" panose="020B0502040204020203" pitchFamily="34" charset="-122"/>
              </a:rPr>
              <a:t>Week </a:t>
            </a:r>
            <a:r>
              <a:rPr lang="nl-NL" sz="3200" b="1" dirty="0">
                <a:latin typeface="Microsoft YaHei Light" panose="020B0502040204020203" pitchFamily="34" charset="-122"/>
                <a:ea typeface="Microsoft YaHei Light" panose="020B0502040204020203" pitchFamily="34" charset="-122"/>
              </a:rPr>
              <a:t>44</a:t>
            </a:r>
          </a:p>
          <a:p>
            <a:pPr>
              <a:spcBef>
                <a:spcPct val="0"/>
              </a:spcBef>
              <a:buFont typeface="Microsoft YaHei" panose="020B0503020204020204" pitchFamily="34" charset="-122"/>
              <a:buChar char="◇"/>
            </a:pPr>
            <a:endParaRPr lang="nl-NL" sz="3200" dirty="0">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1454199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p:txBody>
          <a:bodyPr>
            <a:normAutofit/>
          </a:bodyPr>
          <a:lstStyle/>
          <a:p>
            <a:r>
              <a:rPr lang="nl-NL" sz="40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Speeddaten op het MBO</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838200" y="1878226"/>
            <a:ext cx="10515600" cy="4979773"/>
          </a:xfrm>
        </p:spPr>
        <p:txBody>
          <a:bodyPr>
            <a:normAutofit/>
          </a:bodyPr>
          <a:lstStyle/>
          <a:p>
            <a:pPr marL="0" indent="0" algn="ctr">
              <a:spcBef>
                <a:spcPct val="0"/>
              </a:spcBef>
              <a:buNone/>
            </a:pPr>
            <a:r>
              <a:rPr lang="nl-NL" altLang="nl-NL" sz="2400" b="1" dirty="0">
                <a:solidFill>
                  <a:schemeClr val="accent2"/>
                </a:solidFill>
                <a:latin typeface="Microsoft YaHei Light" panose="020B0502040204020203" pitchFamily="34" charset="-122"/>
                <a:ea typeface="Microsoft YaHei Light" panose="020B0502040204020203" pitchFamily="34" charset="-122"/>
              </a:rPr>
              <a:t>SPEEDDATEN MET STUDENTEN VAN HET MBO VAN VERSCHILLENDE OPLEIDINGEN</a:t>
            </a:r>
          </a:p>
          <a:p>
            <a:pPr>
              <a:spcBef>
                <a:spcPct val="0"/>
              </a:spcBef>
              <a:buFont typeface="Microsoft YaHei" panose="020B0503020204020204" pitchFamily="34" charset="-122"/>
              <a:buChar char="◇"/>
            </a:pPr>
            <a:endParaRPr lang="nl-NL" altLang="nl-NL" sz="1100" dirty="0">
              <a:solidFill>
                <a:srgbClr val="333399"/>
              </a:solidFill>
              <a:latin typeface="Microsoft YaHei Light" panose="020B0502040204020203" pitchFamily="34" charset="-122"/>
              <a:ea typeface="Microsoft YaHei Light" panose="020B0502040204020203" pitchFamily="34" charset="-122"/>
            </a:endParaRPr>
          </a:p>
          <a:p>
            <a:pPr marL="0" indent="0">
              <a:spcBef>
                <a:spcPct val="0"/>
              </a:spcBef>
              <a:buNone/>
            </a:pPr>
            <a:endParaRPr lang="nl-NL" altLang="nl-NL" sz="2400" dirty="0">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r>
              <a:rPr lang="nl-NL" altLang="nl-NL" sz="2400" dirty="0">
                <a:latin typeface="Microsoft YaHei Light" panose="020B0502040204020203" pitchFamily="34" charset="-122"/>
                <a:ea typeface="Microsoft YaHei Light" panose="020B0502040204020203" pitchFamily="34" charset="-122"/>
              </a:rPr>
              <a:t> </a:t>
            </a:r>
            <a:r>
              <a:rPr lang="nl-NL" altLang="nl-NL" sz="2400" b="1" dirty="0">
                <a:latin typeface="Microsoft YaHei Light" panose="020B0502040204020203" pitchFamily="34" charset="-122"/>
                <a:ea typeface="Microsoft YaHei Light" panose="020B0502040204020203" pitchFamily="34" charset="-122"/>
              </a:rPr>
              <a:t>Kennismaken met het MBO</a:t>
            </a:r>
            <a:r>
              <a:rPr lang="nl-NL" altLang="nl-NL" sz="2400" dirty="0">
                <a:latin typeface="Microsoft YaHei Light" panose="020B0502040204020203" pitchFamily="34" charset="-122"/>
                <a:ea typeface="Microsoft YaHei Light" panose="020B0502040204020203" pitchFamily="34" charset="-122"/>
              </a:rPr>
              <a:t>, de school en wel 15 verschillende opleidingen</a:t>
            </a:r>
          </a:p>
          <a:p>
            <a:pPr>
              <a:spcBef>
                <a:spcPct val="0"/>
              </a:spcBef>
              <a:buFont typeface="Microsoft YaHei" panose="020B0503020204020204" pitchFamily="34" charset="-122"/>
              <a:buChar char="◇"/>
            </a:pPr>
            <a:endParaRPr lang="nl-NL" sz="2400" dirty="0">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r>
              <a:rPr lang="nl-NL" sz="2400" dirty="0">
                <a:latin typeface="Microsoft YaHei Light" panose="020B0502040204020203" pitchFamily="34" charset="-122"/>
                <a:ea typeface="Microsoft YaHei Light" panose="020B0502040204020203" pitchFamily="34" charset="-122"/>
              </a:rPr>
              <a:t> Leerlingen gaan op </a:t>
            </a:r>
            <a:r>
              <a:rPr lang="nl-NL" sz="2400" b="1" dirty="0">
                <a:latin typeface="Microsoft YaHei Light" panose="020B0502040204020203" pitchFamily="34" charset="-122"/>
                <a:ea typeface="Microsoft YaHei Light" panose="020B0502040204020203" pitchFamily="34" charset="-122"/>
              </a:rPr>
              <a:t>eigen gelegenheid </a:t>
            </a:r>
            <a:r>
              <a:rPr lang="nl-NL" sz="2400" dirty="0">
                <a:latin typeface="Microsoft YaHei Light" panose="020B0502040204020203" pitchFamily="34" charset="-122"/>
                <a:ea typeface="Microsoft YaHei Light" panose="020B0502040204020203" pitchFamily="34" charset="-122"/>
              </a:rPr>
              <a:t>naar het KW1C in de ochtend</a:t>
            </a:r>
          </a:p>
          <a:p>
            <a:pPr>
              <a:spcBef>
                <a:spcPct val="0"/>
              </a:spcBef>
              <a:buFont typeface="Microsoft YaHei" panose="020B0503020204020204" pitchFamily="34" charset="-122"/>
              <a:buChar char="◇"/>
            </a:pPr>
            <a:endParaRPr lang="nl-NL" sz="2400" dirty="0">
              <a:latin typeface="Microsoft YaHei Light" panose="020B0502040204020203" pitchFamily="34" charset="-122"/>
              <a:ea typeface="Microsoft YaHei Light" panose="020B0502040204020203" pitchFamily="34" charset="-122"/>
            </a:endParaRPr>
          </a:p>
          <a:p>
            <a:pPr marL="0" indent="0">
              <a:spcBef>
                <a:spcPct val="0"/>
              </a:spcBef>
              <a:buNone/>
            </a:pPr>
            <a:endParaRPr lang="nl-NL" sz="2400" dirty="0">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r>
              <a:rPr lang="nl-NL" sz="2400" dirty="0">
                <a:latin typeface="Microsoft YaHei Light" panose="020B0502040204020203" pitchFamily="34" charset="-122"/>
                <a:ea typeface="Microsoft YaHei Light" panose="020B0502040204020203" pitchFamily="34" charset="-122"/>
              </a:rPr>
              <a:t>KW1C, de Leijgraaf en </a:t>
            </a:r>
            <a:r>
              <a:rPr lang="nl-NL" sz="2400" dirty="0" err="1">
                <a:latin typeface="Microsoft YaHei Light" panose="020B0502040204020203" pitchFamily="34" charset="-122"/>
                <a:ea typeface="Microsoft YaHei Light" panose="020B0502040204020203" pitchFamily="34" charset="-122"/>
              </a:rPr>
              <a:t>Yuverta</a:t>
            </a:r>
            <a:r>
              <a:rPr lang="nl-NL" sz="2400" dirty="0">
                <a:latin typeface="Microsoft YaHei Light" panose="020B0502040204020203" pitchFamily="34" charset="-122"/>
                <a:ea typeface="Microsoft YaHei Light" panose="020B0502040204020203" pitchFamily="34" charset="-122"/>
              </a:rPr>
              <a:t> werken hierin samen.</a:t>
            </a:r>
          </a:p>
          <a:p>
            <a:pPr>
              <a:spcBef>
                <a:spcPct val="0"/>
              </a:spcBef>
              <a:buFont typeface="Microsoft YaHei" panose="020B0503020204020204" pitchFamily="34" charset="-122"/>
              <a:buChar char="◇"/>
            </a:pPr>
            <a:endParaRPr lang="nl-NL" sz="2400" dirty="0">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endParaRPr lang="nl-NL" sz="2400" dirty="0">
              <a:latin typeface="Microsoft YaHei Light" panose="020B0502040204020203" pitchFamily="34" charset="-122"/>
              <a:ea typeface="Microsoft YaHei Light" panose="020B0502040204020203" pitchFamily="34" charset="-122"/>
            </a:endParaRPr>
          </a:p>
          <a:p>
            <a:pPr marL="0" indent="0">
              <a:spcBef>
                <a:spcPct val="0"/>
              </a:spcBef>
              <a:buNone/>
            </a:pPr>
            <a:endParaRPr lang="nl-NL" sz="3200" dirty="0">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105014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p:txBody>
          <a:bodyPr>
            <a:normAutofit/>
          </a:bodyPr>
          <a:lstStyle/>
          <a:p>
            <a:r>
              <a:rPr lang="nl-NL" sz="40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Enkele opmerkingen…</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838200" y="2224217"/>
            <a:ext cx="10515600" cy="3830594"/>
          </a:xfrm>
        </p:spPr>
        <p:txBody>
          <a:bodyPr>
            <a:normAutofit/>
          </a:bodyPr>
          <a:lstStyle/>
          <a:p>
            <a:pPr marL="0" indent="0">
              <a:buNone/>
            </a:pPr>
            <a:r>
              <a:rPr lang="nl-NL" sz="3200" b="1" dirty="0">
                <a:latin typeface="Microsoft YaHei Light" panose="020B0502040204020203" pitchFamily="34" charset="-122"/>
                <a:ea typeface="Microsoft YaHei Light" panose="020B0502040204020203" pitchFamily="34" charset="-122"/>
              </a:rPr>
              <a:t>Keuzes in december zijn </a:t>
            </a:r>
            <a:r>
              <a:rPr lang="nl-NL" sz="3200" b="1" dirty="0">
                <a:solidFill>
                  <a:schemeClr val="accent2"/>
                </a:solidFill>
                <a:latin typeface="Microsoft YaHei Light" panose="020B0502040204020203" pitchFamily="34" charset="-122"/>
                <a:ea typeface="Microsoft YaHei Light" panose="020B0502040204020203" pitchFamily="34" charset="-122"/>
              </a:rPr>
              <a:t>definitief</a:t>
            </a:r>
            <a:r>
              <a:rPr lang="nl-NL" sz="3200" b="1" dirty="0">
                <a:latin typeface="Microsoft YaHei Light" panose="020B0502040204020203" pitchFamily="34" charset="-122"/>
                <a:ea typeface="Microsoft YaHei Light" panose="020B0502040204020203" pitchFamily="34" charset="-122"/>
              </a:rPr>
              <a:t>!!</a:t>
            </a:r>
          </a:p>
          <a:p>
            <a:pPr lvl="1">
              <a:buFont typeface="Microsoft YaHei" panose="020B0503020204020204" pitchFamily="34" charset="-122"/>
              <a:buChar char="◇"/>
            </a:pPr>
            <a:r>
              <a:rPr lang="nl-NL" sz="2800" dirty="0">
                <a:latin typeface="Microsoft YaHei Light" panose="020B0502040204020203" pitchFamily="34" charset="-122"/>
                <a:ea typeface="Microsoft YaHei Light" panose="020B0502040204020203" pitchFamily="34" charset="-122"/>
              </a:rPr>
              <a:t>Organisatie</a:t>
            </a:r>
          </a:p>
          <a:p>
            <a:pPr lvl="1">
              <a:buFont typeface="Microsoft YaHei" panose="020B0503020204020204" pitchFamily="34" charset="-122"/>
              <a:buChar char="◇"/>
            </a:pPr>
            <a:r>
              <a:rPr lang="nl-NL" sz="2800" dirty="0">
                <a:latin typeface="Microsoft YaHei Light" panose="020B0502040204020203" pitchFamily="34" charset="-122"/>
                <a:ea typeface="Microsoft YaHei Light" panose="020B0502040204020203" pitchFamily="34" charset="-122"/>
              </a:rPr>
              <a:t>Achterstand niet in te halen</a:t>
            </a:r>
          </a:p>
          <a:p>
            <a:pPr marL="0" indent="0">
              <a:buNone/>
            </a:pPr>
            <a:endParaRPr lang="nl-NL" sz="3600" dirty="0">
              <a:latin typeface="Microsoft YaHei Light" panose="020B0502040204020203" pitchFamily="34" charset="-122"/>
              <a:ea typeface="Microsoft YaHei Light" panose="020B0502040204020203" pitchFamily="34" charset="-122"/>
            </a:endParaRPr>
          </a:p>
          <a:p>
            <a:pPr marL="0" indent="0">
              <a:buNone/>
            </a:pPr>
            <a:r>
              <a:rPr lang="nl-NL" sz="1800" i="1" dirty="0">
                <a:latin typeface="Microsoft YaHei Light" panose="020B0502040204020203" pitchFamily="34" charset="-122"/>
                <a:ea typeface="Microsoft YaHei Light" panose="020B0502040204020203" pitchFamily="34" charset="-122"/>
              </a:rPr>
              <a:t>Door clustering zijn niet alle vakkencombinaties ieder jaar mogelijk. Indien nodig wordt daar aan het eind van het jaar, wanneer de keuzes binnen zijn, nog op teruggekomen. In sommige gevallen moet de vakkenkeuze dan worden aangepast. </a:t>
            </a:r>
          </a:p>
        </p:txBody>
      </p:sp>
    </p:spTree>
    <p:extLst>
      <p:ext uri="{BB962C8B-B14F-4D97-AF65-F5344CB8AC3E}">
        <p14:creationId xmlns:p14="http://schemas.microsoft.com/office/powerpoint/2010/main" val="4071708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p:txBody>
          <a:bodyPr>
            <a:normAutofit/>
          </a:bodyPr>
          <a:lstStyle/>
          <a:p>
            <a:r>
              <a:rPr lang="nl-NL" sz="40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Hulp bij het kiezen…</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838200" y="2129813"/>
            <a:ext cx="10515600" cy="4981961"/>
          </a:xfrm>
        </p:spPr>
        <p:txBody>
          <a:bodyPr>
            <a:normAutofit/>
          </a:bodyPr>
          <a:lstStyle/>
          <a:p>
            <a:pPr>
              <a:buFont typeface="Microsoft YaHei" panose="020B0503020204020204" pitchFamily="34" charset="-122"/>
              <a:buChar char="◇"/>
            </a:pPr>
            <a:r>
              <a:rPr lang="nl-NL" dirty="0">
                <a:latin typeface="Microsoft YaHei Light" panose="020B0502040204020203" pitchFamily="34" charset="-122"/>
                <a:ea typeface="Microsoft YaHei Light" panose="020B0502040204020203" pitchFamily="34" charset="-122"/>
              </a:rPr>
              <a:t> 2 informatieavonden of PPP in T3</a:t>
            </a:r>
          </a:p>
          <a:p>
            <a:pPr>
              <a:buFont typeface="Microsoft YaHei" panose="020B0503020204020204" pitchFamily="34" charset="-122"/>
              <a:buChar char="◇"/>
            </a:pPr>
            <a:r>
              <a:rPr lang="nl-NL" dirty="0">
                <a:latin typeface="Microsoft YaHei Light" panose="020B0502040204020203" pitchFamily="34" charset="-122"/>
                <a:ea typeface="Microsoft YaHei Light" panose="020B0502040204020203" pitchFamily="34" charset="-122"/>
              </a:rPr>
              <a:t> </a:t>
            </a:r>
            <a:r>
              <a:rPr lang="nl-NL" dirty="0">
                <a:solidFill>
                  <a:schemeClr val="accent2"/>
                </a:solidFill>
                <a:latin typeface="Microsoft YaHei Light" panose="020B0502040204020203" pitchFamily="34" charset="-122"/>
                <a:ea typeface="Microsoft YaHei Light" panose="020B0502040204020203" pitchFamily="34" charset="-122"/>
              </a:rPr>
              <a:t>Keuzebegeleidingslessen LOB</a:t>
            </a:r>
          </a:p>
          <a:p>
            <a:pPr>
              <a:buFont typeface="Microsoft YaHei" panose="020B0503020204020204" pitchFamily="34" charset="-122"/>
              <a:buChar char="◇"/>
            </a:pPr>
            <a:r>
              <a:rPr lang="nl-NL" dirty="0">
                <a:latin typeface="Microsoft YaHei Light" panose="020B0502040204020203" pitchFamily="34" charset="-122"/>
                <a:ea typeface="Microsoft YaHei Light" panose="020B0502040204020203" pitchFamily="34" charset="-122"/>
              </a:rPr>
              <a:t> Sollicitatietraining in samenwerking met Nederlands</a:t>
            </a:r>
          </a:p>
          <a:p>
            <a:pPr>
              <a:buFont typeface="Microsoft YaHei" panose="020B0503020204020204" pitchFamily="34" charset="-122"/>
              <a:buChar char="◇"/>
            </a:pPr>
            <a:r>
              <a:rPr lang="nl-NL" dirty="0">
                <a:latin typeface="Microsoft YaHei Light" panose="020B0502040204020203" pitchFamily="34" charset="-122"/>
                <a:ea typeface="Microsoft YaHei Light" panose="020B0502040204020203" pitchFamily="34" charset="-122"/>
              </a:rPr>
              <a:t> </a:t>
            </a:r>
            <a:r>
              <a:rPr lang="nl-NL" dirty="0">
                <a:solidFill>
                  <a:schemeClr val="accent2"/>
                </a:solidFill>
                <a:latin typeface="Microsoft YaHei Light" panose="020B0502040204020203" pitchFamily="34" charset="-122"/>
                <a:ea typeface="Microsoft YaHei Light" panose="020B0502040204020203" pitchFamily="34" charset="-122"/>
              </a:rPr>
              <a:t>Praktische Profiel Oriëntatie (PPO = meeloopdagen)</a:t>
            </a:r>
          </a:p>
          <a:p>
            <a:pPr>
              <a:buFont typeface="Microsoft YaHei" panose="020B0503020204020204" pitchFamily="34" charset="-122"/>
              <a:buChar char="◇"/>
            </a:pPr>
            <a:r>
              <a:rPr lang="nl-NL" dirty="0">
                <a:latin typeface="Microsoft YaHei Light" panose="020B0502040204020203" pitchFamily="34" charset="-122"/>
                <a:ea typeface="Microsoft YaHei Light" panose="020B0502040204020203" pitchFamily="34" charset="-122"/>
              </a:rPr>
              <a:t> MBO-opleidingenmarkt op KW1C</a:t>
            </a:r>
          </a:p>
          <a:p>
            <a:pPr>
              <a:buFont typeface="Microsoft YaHei" panose="020B0503020204020204" pitchFamily="34" charset="-122"/>
              <a:buChar char="◇"/>
            </a:pPr>
            <a:r>
              <a:rPr lang="nl-NL" dirty="0">
                <a:latin typeface="Microsoft YaHei Light" panose="020B0502040204020203" pitchFamily="34" charset="-122"/>
                <a:ea typeface="Microsoft YaHei Light" panose="020B0502040204020203" pitchFamily="34" charset="-122"/>
              </a:rPr>
              <a:t> </a:t>
            </a:r>
            <a:r>
              <a:rPr lang="nl-NL" dirty="0">
                <a:solidFill>
                  <a:schemeClr val="accent2"/>
                </a:solidFill>
                <a:latin typeface="Microsoft YaHei Light" panose="020B0502040204020203" pitchFamily="34" charset="-122"/>
                <a:ea typeface="Microsoft YaHei Light" panose="020B0502040204020203" pitchFamily="34" charset="-122"/>
              </a:rPr>
              <a:t>Speeddate met studenten van MBO</a:t>
            </a:r>
          </a:p>
          <a:p>
            <a:pPr>
              <a:buFont typeface="Microsoft YaHei" panose="020B0503020204020204" pitchFamily="34" charset="-122"/>
              <a:buChar char="◇"/>
            </a:pPr>
            <a:r>
              <a:rPr lang="nl-NL" dirty="0">
                <a:latin typeface="Microsoft YaHei Light" panose="020B0502040204020203" pitchFamily="34" charset="-122"/>
                <a:ea typeface="Microsoft YaHei Light" panose="020B0502040204020203" pitchFamily="34" charset="-122"/>
              </a:rPr>
              <a:t> Gesprekken met mentor of decaan</a:t>
            </a:r>
          </a:p>
          <a:p>
            <a:pPr>
              <a:buFont typeface="Microsoft YaHei" panose="020B0503020204020204" pitchFamily="34" charset="-122"/>
              <a:buChar char="◇"/>
            </a:pPr>
            <a:r>
              <a:rPr lang="nl-NL" dirty="0">
                <a:latin typeface="Microsoft YaHei Light" panose="020B0502040204020203" pitchFamily="34" charset="-122"/>
                <a:ea typeface="Microsoft YaHei Light" panose="020B0502040204020203" pitchFamily="34" charset="-122"/>
              </a:rPr>
              <a:t> </a:t>
            </a:r>
            <a:r>
              <a:rPr lang="nl-NL" dirty="0">
                <a:solidFill>
                  <a:schemeClr val="accent2"/>
                </a:solidFill>
                <a:latin typeface="Microsoft YaHei Light" panose="020B0502040204020203" pitchFamily="34" charset="-122"/>
                <a:ea typeface="Microsoft YaHei Light" panose="020B0502040204020203" pitchFamily="34" charset="-122"/>
              </a:rPr>
              <a:t>Profielwerkstuk (uitvoering in klas 4)</a:t>
            </a:r>
          </a:p>
          <a:p>
            <a:pPr>
              <a:buFont typeface="Microsoft YaHei" panose="020B0503020204020204" pitchFamily="34" charset="-122"/>
              <a:buChar char="◇"/>
            </a:pPr>
            <a:r>
              <a:rPr lang="nl-NL" dirty="0">
                <a:latin typeface="Microsoft YaHei Light" panose="020B0502040204020203" pitchFamily="34" charset="-122"/>
                <a:ea typeface="Microsoft YaHei Light" panose="020B0502040204020203" pitchFamily="34" charset="-122"/>
              </a:rPr>
              <a:t> Voorlichtingen in Dalton </a:t>
            </a:r>
          </a:p>
        </p:txBody>
      </p:sp>
    </p:spTree>
    <p:extLst>
      <p:ext uri="{BB962C8B-B14F-4D97-AF65-F5344CB8AC3E}">
        <p14:creationId xmlns:p14="http://schemas.microsoft.com/office/powerpoint/2010/main" val="2480269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p:txBody>
          <a:bodyPr>
            <a:normAutofit/>
          </a:bodyPr>
          <a:lstStyle/>
          <a:p>
            <a:r>
              <a:rPr lang="nl-NL" sz="40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Aanmelden en open dagen MBO</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838200" y="1690688"/>
            <a:ext cx="10515600" cy="5167312"/>
          </a:xfrm>
        </p:spPr>
        <p:txBody>
          <a:bodyPr>
            <a:noAutofit/>
          </a:bodyPr>
          <a:lstStyle/>
          <a:p>
            <a:pPr marL="0" indent="0">
              <a:buNone/>
            </a:pPr>
            <a:r>
              <a:rPr lang="nl-NL" sz="2400" b="1" dirty="0">
                <a:solidFill>
                  <a:schemeClr val="accent2"/>
                </a:solidFill>
                <a:latin typeface="Microsoft YaHei Light" panose="020B0502040204020203" pitchFamily="34" charset="-122"/>
                <a:ea typeface="Microsoft YaHei Light" panose="020B0502040204020203" pitchFamily="34" charset="-122"/>
              </a:rPr>
              <a:t>Aanmelden op MBO vóór 1 april volgend schooljaar!</a:t>
            </a:r>
          </a:p>
          <a:p>
            <a:pPr marL="0" indent="0">
              <a:buNone/>
            </a:pPr>
            <a:endParaRPr lang="nl-NL" sz="1000" dirty="0">
              <a:latin typeface="Microsoft YaHei Light" panose="020B0502040204020203" pitchFamily="34" charset="-122"/>
              <a:ea typeface="Microsoft YaHei Light" panose="020B0502040204020203" pitchFamily="34" charset="-122"/>
            </a:endParaRPr>
          </a:p>
          <a:p>
            <a:pPr marL="0" indent="0">
              <a:buNone/>
            </a:pPr>
            <a:r>
              <a:rPr lang="nl-NL" sz="2400" dirty="0">
                <a:latin typeface="Microsoft YaHei Light" panose="020B0502040204020203" pitchFamily="34" charset="-122"/>
                <a:ea typeface="Microsoft YaHei Light" panose="020B0502040204020203" pitchFamily="34" charset="-122"/>
              </a:rPr>
              <a:t>Vanaf 1 november kunnen leerlingen zich aanmelden (enkele mbo’s zelfs al per 1 okt) en sommige opleidingen zitten al snel vol. </a:t>
            </a:r>
          </a:p>
          <a:p>
            <a:pPr marL="0" indent="0">
              <a:buNone/>
            </a:pPr>
            <a:endParaRPr lang="nl-NL" sz="900" b="1" dirty="0">
              <a:latin typeface="Microsoft YaHei Light" panose="020B0502040204020203" pitchFamily="34" charset="-122"/>
              <a:ea typeface="Microsoft YaHei Light" panose="020B0502040204020203" pitchFamily="34" charset="-122"/>
            </a:endParaRPr>
          </a:p>
          <a:p>
            <a:pPr marL="0" indent="0">
              <a:buNone/>
            </a:pPr>
            <a:r>
              <a:rPr lang="nl-NL" sz="2400" b="1" dirty="0">
                <a:solidFill>
                  <a:schemeClr val="accent2"/>
                </a:solidFill>
                <a:latin typeface="Microsoft YaHei Light" panose="020B0502040204020203" pitchFamily="34" charset="-122"/>
                <a:ea typeface="Microsoft YaHei Light" panose="020B0502040204020203" pitchFamily="34" charset="-122"/>
              </a:rPr>
              <a:t>Open dagen: bekijk ook de sites </a:t>
            </a:r>
            <a:r>
              <a:rPr lang="nl-NL" sz="2400" b="1" dirty="0" err="1">
                <a:solidFill>
                  <a:schemeClr val="accent2"/>
                </a:solidFill>
                <a:latin typeface="Microsoft YaHei Light" panose="020B0502040204020203" pitchFamily="34" charset="-122"/>
                <a:ea typeface="Microsoft YaHei Light" panose="020B0502040204020203" pitchFamily="34" charset="-122"/>
              </a:rPr>
              <a:t>vd</a:t>
            </a:r>
            <a:r>
              <a:rPr lang="nl-NL" sz="2400" b="1" dirty="0">
                <a:solidFill>
                  <a:schemeClr val="accent2"/>
                </a:solidFill>
                <a:latin typeface="Microsoft YaHei Light" panose="020B0502040204020203" pitchFamily="34" charset="-122"/>
                <a:ea typeface="Microsoft YaHei Light" panose="020B0502040204020203" pitchFamily="34" charset="-122"/>
              </a:rPr>
              <a:t> MBO scholen</a:t>
            </a:r>
            <a:r>
              <a:rPr lang="nl-NL" sz="2000" b="1" dirty="0">
                <a:solidFill>
                  <a:schemeClr val="accent2"/>
                </a:solidFill>
                <a:latin typeface="Microsoft YaHei Light" panose="020B0502040204020203" pitchFamily="34" charset="-122"/>
                <a:ea typeface="Microsoft YaHei Light" panose="020B0502040204020203" pitchFamily="34" charset="-122"/>
              </a:rPr>
              <a:t>:</a:t>
            </a:r>
          </a:p>
          <a:p>
            <a:pPr>
              <a:spcBef>
                <a:spcPts val="600"/>
              </a:spcBef>
              <a:spcAft>
                <a:spcPts val="600"/>
              </a:spcAft>
              <a:buFont typeface="Microsoft YaHei Light" panose="020B0502040204020203" pitchFamily="34" charset="-122"/>
              <a:buChar char="◇"/>
              <a:defRPr/>
            </a:pPr>
            <a:endParaRPr lang="nl-NL" sz="2000" b="1" dirty="0">
              <a:solidFill>
                <a:srgbClr val="FFC000"/>
              </a:solidFill>
              <a:latin typeface="Microsoft YaHei Light" panose="020B0502040204020203" pitchFamily="34" charset="-122"/>
              <a:ea typeface="Microsoft YaHei Light" panose="020B0502040204020203" pitchFamily="34" charset="-122"/>
            </a:endParaRPr>
          </a:p>
          <a:p>
            <a:pPr>
              <a:buFont typeface="Microsoft YaHei" panose="020B0503020204020204" pitchFamily="34" charset="-122"/>
              <a:buChar char="◇"/>
            </a:pPr>
            <a:endParaRPr lang="nl-NL" sz="2400" b="1" dirty="0">
              <a:latin typeface="Microsoft YaHei Light" panose="020B0502040204020203" pitchFamily="34" charset="-122"/>
              <a:ea typeface="Microsoft YaHei Light" panose="020B0502040204020203" pitchFamily="34" charset="-122"/>
            </a:endParaRPr>
          </a:p>
        </p:txBody>
      </p:sp>
      <p:graphicFrame>
        <p:nvGraphicFramePr>
          <p:cNvPr id="4" name="Tabel 3">
            <a:extLst>
              <a:ext uri="{FF2B5EF4-FFF2-40B4-BE49-F238E27FC236}">
                <a16:creationId xmlns:a16="http://schemas.microsoft.com/office/drawing/2014/main" id="{9FDA4A63-F27D-DAFF-B003-F84C92E7E828}"/>
              </a:ext>
            </a:extLst>
          </p:cNvPr>
          <p:cNvGraphicFramePr>
            <a:graphicFrameLocks noGrp="1"/>
          </p:cNvGraphicFramePr>
          <p:nvPr>
            <p:extLst>
              <p:ext uri="{D42A27DB-BD31-4B8C-83A1-F6EECF244321}">
                <p14:modId xmlns:p14="http://schemas.microsoft.com/office/powerpoint/2010/main" val="3921449427"/>
              </p:ext>
            </p:extLst>
          </p:nvPr>
        </p:nvGraphicFramePr>
        <p:xfrm>
          <a:off x="1262828" y="3865944"/>
          <a:ext cx="6758427" cy="2847370"/>
        </p:xfrm>
        <a:graphic>
          <a:graphicData uri="http://schemas.openxmlformats.org/drawingml/2006/table">
            <a:tbl>
              <a:tblPr firstRow="1" firstCol="1" bandRow="1">
                <a:tableStyleId>{5C22544A-7EE6-4342-B048-85BDC9FD1C3A}</a:tableStyleId>
              </a:tblPr>
              <a:tblGrid>
                <a:gridCol w="2536853">
                  <a:extLst>
                    <a:ext uri="{9D8B030D-6E8A-4147-A177-3AD203B41FA5}">
                      <a16:colId xmlns:a16="http://schemas.microsoft.com/office/drawing/2014/main" val="3533027068"/>
                    </a:ext>
                  </a:extLst>
                </a:gridCol>
                <a:gridCol w="4221574">
                  <a:extLst>
                    <a:ext uri="{9D8B030D-6E8A-4147-A177-3AD203B41FA5}">
                      <a16:colId xmlns:a16="http://schemas.microsoft.com/office/drawing/2014/main" val="3963412826"/>
                    </a:ext>
                  </a:extLst>
                </a:gridCol>
              </a:tblGrid>
              <a:tr h="284737">
                <a:tc>
                  <a:txBody>
                    <a:bodyPr/>
                    <a:lstStyle/>
                    <a:p>
                      <a:pPr>
                        <a:lnSpc>
                          <a:spcPct val="115000"/>
                        </a:lnSpc>
                      </a:pPr>
                      <a:r>
                        <a:rPr lang="nl-NL" sz="1200" u="sng">
                          <a:effectLst/>
                        </a:rPr>
                        <a:t>29 en 30 sept 2023</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dirty="0">
                          <a:effectLst/>
                        </a:rPr>
                        <a:t>Onderwijsbeurs zuid Nederland </a:t>
                      </a:r>
                      <a:endParaRPr lang="nl-NL"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443617077"/>
                  </a:ext>
                </a:extLst>
              </a:tr>
              <a:tr h="284737">
                <a:tc>
                  <a:txBody>
                    <a:bodyPr/>
                    <a:lstStyle/>
                    <a:p>
                      <a:pPr>
                        <a:lnSpc>
                          <a:spcPct val="115000"/>
                        </a:lnSpc>
                      </a:pPr>
                      <a:r>
                        <a:rPr lang="nl-NL" sz="1200" u="sng">
                          <a:effectLst/>
                        </a:rPr>
                        <a:t>3 en 4 nov 2023</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dirty="0">
                          <a:effectLst/>
                        </a:rPr>
                        <a:t>Open dagen KW1C ( = + Leijgraaf )</a:t>
                      </a:r>
                      <a:endParaRPr lang="nl-NL"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210823460"/>
                  </a:ext>
                </a:extLst>
              </a:tr>
              <a:tr h="284737">
                <a:tc>
                  <a:txBody>
                    <a:bodyPr/>
                    <a:lstStyle/>
                    <a:p>
                      <a:pPr>
                        <a:lnSpc>
                          <a:spcPct val="115000"/>
                        </a:lnSpc>
                      </a:pPr>
                      <a:r>
                        <a:rPr lang="nl-NL" sz="1200" u="sng">
                          <a:effectLst/>
                        </a:rPr>
                        <a:t>10 jan en 9 april 2024</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dirty="0">
                          <a:effectLst/>
                        </a:rPr>
                        <a:t>Online infoavond KW1C ( =+ Leijgraaf )</a:t>
                      </a:r>
                      <a:endParaRPr lang="nl-NL"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020685351"/>
                  </a:ext>
                </a:extLst>
              </a:tr>
              <a:tr h="284737">
                <a:tc>
                  <a:txBody>
                    <a:bodyPr/>
                    <a:lstStyle/>
                    <a:p>
                      <a:pPr>
                        <a:lnSpc>
                          <a:spcPct val="115000"/>
                        </a:lnSpc>
                      </a:pPr>
                      <a:r>
                        <a:rPr lang="nl-NL" sz="1200" u="sng">
                          <a:effectLst/>
                        </a:rPr>
                        <a:t>26 jan en 13 mrt 2024</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dirty="0">
                          <a:effectLst/>
                        </a:rPr>
                        <a:t>Open avond KW1C ( = + Leijgraaf )</a:t>
                      </a:r>
                      <a:endParaRPr lang="nl-NL"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406495183"/>
                  </a:ext>
                </a:extLst>
              </a:tr>
              <a:tr h="284737">
                <a:tc>
                  <a:txBody>
                    <a:bodyPr/>
                    <a:lstStyle/>
                    <a:p>
                      <a:pPr>
                        <a:lnSpc>
                          <a:spcPct val="115000"/>
                        </a:lnSpc>
                      </a:pPr>
                      <a:r>
                        <a:rPr lang="nl-NL" sz="1200" u="sng">
                          <a:effectLst/>
                        </a:rPr>
                        <a:t>5 nov 2023 + 14 jan 2023</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a:effectLst/>
                        </a:rPr>
                        <a:t>Open dag de Rooi Pannen</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68501886"/>
                  </a:ext>
                </a:extLst>
              </a:tr>
              <a:tr h="284737">
                <a:tc>
                  <a:txBody>
                    <a:bodyPr/>
                    <a:lstStyle/>
                    <a:p>
                      <a:pPr>
                        <a:lnSpc>
                          <a:spcPct val="115000"/>
                        </a:lnSpc>
                      </a:pPr>
                      <a:r>
                        <a:rPr lang="nl-NL" sz="1200" u="sng">
                          <a:effectLst/>
                        </a:rPr>
                        <a:t>20 nov 2022</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a:effectLst/>
                        </a:rPr>
                        <a:t>Open dag ROC Tilburg</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87270815"/>
                  </a:ext>
                </a:extLst>
              </a:tr>
              <a:tr h="284737">
                <a:tc>
                  <a:txBody>
                    <a:bodyPr/>
                    <a:lstStyle/>
                    <a:p>
                      <a:pPr>
                        <a:lnSpc>
                          <a:spcPct val="115000"/>
                        </a:lnSpc>
                      </a:pPr>
                      <a:r>
                        <a:rPr lang="nl-NL" sz="1200" u="sng">
                          <a:effectLst/>
                        </a:rPr>
                        <a:t>16 maart 2023</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a:effectLst/>
                        </a:rPr>
                        <a:t>Infoavond ROC Tilburg</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63864118"/>
                  </a:ext>
                </a:extLst>
              </a:tr>
              <a:tr h="284737">
                <a:tc>
                  <a:txBody>
                    <a:bodyPr/>
                    <a:lstStyle/>
                    <a:p>
                      <a:pPr>
                        <a:lnSpc>
                          <a:spcPct val="115000"/>
                        </a:lnSpc>
                      </a:pPr>
                      <a:r>
                        <a:rPr lang="nl-NL" sz="1200" u="sng">
                          <a:effectLst/>
                        </a:rPr>
                        <a:t>12 nov 2023 en 28 jan 2024</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a:effectLst/>
                        </a:rPr>
                        <a:t>Open dagen Summa College</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61408274"/>
                  </a:ext>
                </a:extLst>
              </a:tr>
              <a:tr h="284737">
                <a:tc>
                  <a:txBody>
                    <a:bodyPr/>
                    <a:lstStyle/>
                    <a:p>
                      <a:pPr>
                        <a:lnSpc>
                          <a:spcPct val="115000"/>
                        </a:lnSpc>
                      </a:pPr>
                      <a:r>
                        <a:rPr lang="nl-NL" sz="1200" u="sng">
                          <a:effectLst/>
                        </a:rPr>
                        <a:t>5 nov 2022 en 3 febr 2023</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dirty="0">
                          <a:effectLst/>
                        </a:rPr>
                        <a:t>Open dagen Sint Lucas Boxtel + Eindhoven</a:t>
                      </a:r>
                      <a:endParaRPr lang="nl-NL"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24222266"/>
                  </a:ext>
                </a:extLst>
              </a:tr>
              <a:tr h="284737">
                <a:tc>
                  <a:txBody>
                    <a:bodyPr/>
                    <a:lstStyle/>
                    <a:p>
                      <a:pPr>
                        <a:lnSpc>
                          <a:spcPct val="115000"/>
                        </a:lnSpc>
                      </a:pPr>
                      <a:r>
                        <a:rPr lang="nl-NL" sz="1200" u="sng">
                          <a:effectLst/>
                        </a:rPr>
                        <a:t> November 2023</a:t>
                      </a:r>
                      <a:endParaRPr lang="nl-NL" sz="14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pPr>
                      <a:r>
                        <a:rPr lang="nl-NL" sz="1200" u="sng" dirty="0" err="1">
                          <a:effectLst/>
                        </a:rPr>
                        <a:t>Yuverta</a:t>
                      </a:r>
                      <a:endParaRPr lang="nl-NL"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62069376"/>
                  </a:ext>
                </a:extLst>
              </a:tr>
            </a:tbl>
          </a:graphicData>
        </a:graphic>
      </p:graphicFrame>
    </p:spTree>
    <p:extLst>
      <p:ext uri="{BB962C8B-B14F-4D97-AF65-F5344CB8AC3E}">
        <p14:creationId xmlns:p14="http://schemas.microsoft.com/office/powerpoint/2010/main" val="3385017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p:txBody>
          <a:bodyPr>
            <a:normAutofit/>
          </a:bodyPr>
          <a:lstStyle/>
          <a:p>
            <a:r>
              <a:rPr lang="nl-NL" sz="48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Programma</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782101" y="2041518"/>
            <a:ext cx="10515600" cy="4275437"/>
          </a:xfrm>
        </p:spPr>
        <p:txBody>
          <a:bodyPr>
            <a:normAutofit/>
          </a:bodyPr>
          <a:lstStyle/>
          <a:p>
            <a:pPr>
              <a:buFont typeface="Microsoft YaHei Light" panose="020B0502040204020203" pitchFamily="34" charset="-122"/>
              <a:buChar char="◇"/>
            </a:pPr>
            <a:r>
              <a:rPr lang="nl-NL" sz="3200" dirty="0">
                <a:latin typeface="Microsoft YaHei Light" panose="020B0502040204020203" pitchFamily="34" charset="-122"/>
                <a:ea typeface="Microsoft YaHei Light" panose="020B0502040204020203" pitchFamily="34" charset="-122"/>
              </a:rPr>
              <a:t> De profielen</a:t>
            </a:r>
          </a:p>
          <a:p>
            <a:pPr>
              <a:buFont typeface="Microsoft YaHei Light" panose="020B0502040204020203" pitchFamily="34" charset="-122"/>
              <a:buChar char="◇"/>
            </a:pPr>
            <a:r>
              <a:rPr lang="nl-NL" sz="3200" dirty="0">
                <a:latin typeface="Microsoft YaHei Light" panose="020B0502040204020203" pitchFamily="34" charset="-122"/>
                <a:ea typeface="Microsoft YaHei Light" panose="020B0502040204020203" pitchFamily="34" charset="-122"/>
              </a:rPr>
              <a:t> Keuzeprogramma T3 (1</a:t>
            </a:r>
            <a:r>
              <a:rPr lang="nl-NL" sz="3200" baseline="30000" dirty="0">
                <a:latin typeface="Microsoft YaHei Light" panose="020B0502040204020203" pitchFamily="34" charset="-122"/>
                <a:ea typeface="Microsoft YaHei Light" panose="020B0502040204020203" pitchFamily="34" charset="-122"/>
              </a:rPr>
              <a:t>e</a:t>
            </a:r>
            <a:r>
              <a:rPr lang="nl-NL" sz="3200" dirty="0">
                <a:latin typeface="Microsoft YaHei Light" panose="020B0502040204020203" pitchFamily="34" charset="-122"/>
                <a:ea typeface="Microsoft YaHei Light" panose="020B0502040204020203" pitchFamily="34" charset="-122"/>
              </a:rPr>
              <a:t> en 2</a:t>
            </a:r>
            <a:r>
              <a:rPr lang="nl-NL" sz="3200" baseline="30000" dirty="0">
                <a:latin typeface="Microsoft YaHei Light" panose="020B0502040204020203" pitchFamily="34" charset="-122"/>
                <a:ea typeface="Microsoft YaHei Light" panose="020B0502040204020203" pitchFamily="34" charset="-122"/>
              </a:rPr>
              <a:t>e</a:t>
            </a:r>
            <a:r>
              <a:rPr lang="nl-NL" sz="3200" dirty="0">
                <a:latin typeface="Microsoft YaHei Light" panose="020B0502040204020203" pitchFamily="34" charset="-122"/>
                <a:ea typeface="Microsoft YaHei Light" panose="020B0502040204020203" pitchFamily="34" charset="-122"/>
              </a:rPr>
              <a:t> semester)</a:t>
            </a:r>
          </a:p>
          <a:p>
            <a:pPr>
              <a:buFont typeface="Microsoft YaHei Light" panose="020B0502040204020203" pitchFamily="34" charset="-122"/>
              <a:buChar char="◇"/>
            </a:pPr>
            <a:r>
              <a:rPr lang="nl-NL" sz="3200" dirty="0">
                <a:latin typeface="Microsoft YaHei Light" panose="020B0502040204020203" pitchFamily="34" charset="-122"/>
                <a:ea typeface="Microsoft YaHei Light" panose="020B0502040204020203" pitchFamily="34" charset="-122"/>
              </a:rPr>
              <a:t> Aanmaak van het loopbaandossier</a:t>
            </a:r>
          </a:p>
          <a:p>
            <a:pPr>
              <a:buFont typeface="Microsoft YaHei Light" panose="020B0502040204020203" pitchFamily="34" charset="-122"/>
              <a:buChar char="◇"/>
            </a:pPr>
            <a:r>
              <a:rPr lang="nl-NL" sz="3200" dirty="0">
                <a:latin typeface="Microsoft YaHei Light" panose="020B0502040204020203" pitchFamily="34" charset="-122"/>
                <a:ea typeface="Microsoft YaHei Light" panose="020B0502040204020203" pitchFamily="34" charset="-122"/>
              </a:rPr>
              <a:t> LOB-activiteiten T3</a:t>
            </a:r>
          </a:p>
          <a:p>
            <a:pPr>
              <a:buFont typeface="Microsoft YaHei Light" panose="020B0502040204020203" pitchFamily="34" charset="-122"/>
              <a:buChar char="◇"/>
            </a:pPr>
            <a:r>
              <a:rPr lang="nl-NL" sz="3200" dirty="0">
                <a:latin typeface="Microsoft YaHei Light" panose="020B0502040204020203" pitchFamily="34" charset="-122"/>
                <a:ea typeface="Microsoft YaHei Light" panose="020B0502040204020203" pitchFamily="34" charset="-122"/>
              </a:rPr>
              <a:t> Na het VMBO / Vervolgmogelijkheden</a:t>
            </a:r>
          </a:p>
          <a:p>
            <a:pPr>
              <a:buFont typeface="Microsoft YaHei Light" panose="020B0502040204020203" pitchFamily="34" charset="-122"/>
              <a:buChar char="◇"/>
            </a:pPr>
            <a:endParaRPr lang="nl-NL" sz="4000" dirty="0">
              <a:latin typeface="Microsoft YaHei Light" panose="020B0502040204020203" pitchFamily="34" charset="-122"/>
              <a:ea typeface="Microsoft YaHei Light" panose="020B0502040204020203" pitchFamily="34" charset="-122"/>
            </a:endParaRPr>
          </a:p>
          <a:p>
            <a:pPr marL="0" indent="0">
              <a:buNone/>
            </a:pPr>
            <a:r>
              <a:rPr lang="nl-NL" sz="3200" b="1" dirty="0">
                <a:solidFill>
                  <a:schemeClr val="accent2"/>
                </a:solidFill>
                <a:latin typeface="Microsoft YaHei Light" panose="020B0502040204020203" pitchFamily="34" charset="-122"/>
                <a:ea typeface="Microsoft YaHei Light" panose="020B0502040204020203" pitchFamily="34" charset="-122"/>
              </a:rPr>
              <a:t>Vragen? Stel ze!</a:t>
            </a:r>
          </a:p>
          <a:p>
            <a:pPr marL="0" indent="0">
              <a:buNone/>
            </a:pPr>
            <a:endParaRPr lang="nl-NL" sz="3200" dirty="0">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1525801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a:xfrm>
            <a:off x="838200" y="365125"/>
            <a:ext cx="9000281" cy="757619"/>
          </a:xfrm>
        </p:spPr>
        <p:txBody>
          <a:bodyPr>
            <a:normAutofit/>
          </a:bodyPr>
          <a:lstStyle/>
          <a:p>
            <a:r>
              <a:rPr lang="nl-NL" sz="40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Belangrijke data</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404498" y="1629097"/>
            <a:ext cx="10683432" cy="5509549"/>
          </a:xfrm>
        </p:spPr>
        <p:txBody>
          <a:bodyPr>
            <a:normAutofit fontScale="55000" lnSpcReduction="20000"/>
          </a:bodyPr>
          <a:lstStyle/>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39:	Jaargangsavond voor ouders en leerlingen</a:t>
            </a: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 </a:t>
            </a: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39: 	</a:t>
            </a:r>
            <a:r>
              <a:rPr lang="nl-NL" altLang="nl-NL" sz="4000" dirty="0">
                <a:solidFill>
                  <a:schemeClr val="accent2"/>
                </a:solidFill>
                <a:latin typeface="Microsoft YaHei Light" panose="020B0502040204020203" pitchFamily="34" charset="-122"/>
                <a:ea typeface="Microsoft YaHei Light" panose="020B0502040204020203" pitchFamily="34" charset="-122"/>
              </a:rPr>
              <a:t>onderwijsbeurs Zuid-Nederland (vrij 29 &amp; zat 30 sept.)</a:t>
            </a:r>
          </a:p>
          <a:p>
            <a:pPr>
              <a:lnSpc>
                <a:spcPct val="80000"/>
              </a:lnSpc>
              <a:spcBef>
                <a:spcPct val="0"/>
              </a:spcBef>
              <a:buFontTx/>
              <a:buNone/>
            </a:pPr>
            <a:endParaRPr lang="nl-NL" altLang="nl-NL" sz="4000" dirty="0">
              <a:latin typeface="Microsoft YaHei Light" panose="020B0502040204020203" pitchFamily="34" charset="-122"/>
              <a:ea typeface="Microsoft YaHei Light" panose="020B0502040204020203" pitchFamily="34" charset="-122"/>
            </a:endParaRP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39: 	start keuzelessen in DM</a:t>
            </a:r>
          </a:p>
          <a:p>
            <a:pPr>
              <a:lnSpc>
                <a:spcPct val="80000"/>
              </a:lnSpc>
              <a:spcBef>
                <a:spcPct val="0"/>
              </a:spcBef>
            </a:pPr>
            <a:endParaRPr lang="nl-NL" altLang="nl-NL" sz="4000" dirty="0">
              <a:latin typeface="Microsoft YaHei Light" panose="020B0502040204020203" pitchFamily="34" charset="-122"/>
              <a:ea typeface="Microsoft YaHei Light" panose="020B0502040204020203" pitchFamily="34" charset="-122"/>
            </a:endParaRP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44:	</a:t>
            </a:r>
            <a:r>
              <a:rPr lang="nl-NL" altLang="nl-NL" sz="4000" dirty="0">
                <a:solidFill>
                  <a:schemeClr val="accent2"/>
                </a:solidFill>
                <a:latin typeface="Microsoft YaHei Light" panose="020B0502040204020203" pitchFamily="34" charset="-122"/>
                <a:ea typeface="Microsoft YaHei Light" panose="020B0502040204020203" pitchFamily="34" charset="-122"/>
              </a:rPr>
              <a:t>sollicitatietraining</a:t>
            </a:r>
          </a:p>
          <a:p>
            <a:pPr>
              <a:lnSpc>
                <a:spcPct val="80000"/>
              </a:lnSpc>
              <a:spcBef>
                <a:spcPct val="0"/>
              </a:spcBef>
            </a:pPr>
            <a:endParaRPr lang="nl-NL" altLang="nl-NL" sz="4000" dirty="0">
              <a:latin typeface="Microsoft YaHei Light" panose="020B0502040204020203" pitchFamily="34" charset="-122"/>
              <a:ea typeface="Microsoft YaHei Light" panose="020B0502040204020203" pitchFamily="34" charset="-122"/>
            </a:endParaRP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44: 	praktische profiel oriëntatie (PPO) </a:t>
            </a:r>
          </a:p>
          <a:p>
            <a:pPr>
              <a:lnSpc>
                <a:spcPct val="80000"/>
              </a:lnSpc>
              <a:spcBef>
                <a:spcPct val="0"/>
              </a:spcBef>
              <a:buFontTx/>
              <a:buNone/>
            </a:pPr>
            <a:endParaRPr lang="nl-NL" altLang="nl-NL" sz="4000" dirty="0">
              <a:latin typeface="Microsoft YaHei Light" panose="020B0502040204020203" pitchFamily="34" charset="-122"/>
              <a:ea typeface="Microsoft YaHei Light" panose="020B0502040204020203" pitchFamily="34" charset="-122"/>
            </a:endParaRP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48: 	</a:t>
            </a:r>
            <a:r>
              <a:rPr lang="nl-NL" altLang="nl-NL" sz="4000" dirty="0">
                <a:solidFill>
                  <a:schemeClr val="accent2"/>
                </a:solidFill>
                <a:latin typeface="Microsoft YaHei Light" panose="020B0502040204020203" pitchFamily="34" charset="-122"/>
                <a:ea typeface="Microsoft YaHei Light" panose="020B0502040204020203" pitchFamily="34" charset="-122"/>
              </a:rPr>
              <a:t>voorlopige keuze (1)</a:t>
            </a:r>
          </a:p>
          <a:p>
            <a:pPr>
              <a:lnSpc>
                <a:spcPct val="80000"/>
              </a:lnSpc>
              <a:spcBef>
                <a:spcPct val="0"/>
              </a:spcBef>
              <a:buFontTx/>
              <a:buNone/>
            </a:pPr>
            <a:endParaRPr lang="nl-NL" altLang="nl-NL" sz="4000" dirty="0">
              <a:latin typeface="Microsoft YaHei Light" panose="020B0502040204020203" pitchFamily="34" charset="-122"/>
              <a:ea typeface="Microsoft YaHei Light" panose="020B0502040204020203" pitchFamily="34" charset="-122"/>
            </a:endParaRP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50:	definitieve keuze (1)</a:t>
            </a:r>
          </a:p>
          <a:p>
            <a:pPr>
              <a:lnSpc>
                <a:spcPct val="80000"/>
              </a:lnSpc>
              <a:spcBef>
                <a:spcPct val="0"/>
              </a:spcBef>
              <a:buFontTx/>
              <a:buNone/>
            </a:pPr>
            <a:endParaRPr lang="nl-NL" altLang="nl-NL" sz="4000" dirty="0">
              <a:latin typeface="Microsoft YaHei Light" panose="020B0502040204020203" pitchFamily="34" charset="-122"/>
              <a:ea typeface="Microsoft YaHei Light" panose="020B0502040204020203" pitchFamily="34" charset="-122"/>
            </a:endParaRP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6:	</a:t>
            </a:r>
            <a:r>
              <a:rPr lang="nl-NL" altLang="nl-NL" sz="4000" dirty="0">
                <a:solidFill>
                  <a:schemeClr val="accent2"/>
                </a:solidFill>
                <a:latin typeface="Microsoft YaHei Light" panose="020B0502040204020203" pitchFamily="34" charset="-122"/>
                <a:ea typeface="Microsoft YaHei Light" panose="020B0502040204020203" pitchFamily="34" charset="-122"/>
              </a:rPr>
              <a:t>van T4 aan T3 op woe 7 </a:t>
            </a:r>
            <a:r>
              <a:rPr lang="nl-NL" altLang="nl-NL" sz="4000" dirty="0" err="1">
                <a:solidFill>
                  <a:schemeClr val="accent2"/>
                </a:solidFill>
                <a:latin typeface="Microsoft YaHei Light" panose="020B0502040204020203" pitchFamily="34" charset="-122"/>
                <a:ea typeface="Microsoft YaHei Light" panose="020B0502040204020203" pitchFamily="34" charset="-122"/>
              </a:rPr>
              <a:t>febr</a:t>
            </a:r>
            <a:r>
              <a:rPr lang="nl-NL" altLang="nl-NL" sz="4000" dirty="0">
                <a:solidFill>
                  <a:schemeClr val="accent2"/>
                </a:solidFill>
                <a:latin typeface="Microsoft YaHei Light" panose="020B0502040204020203" pitchFamily="34" charset="-122"/>
                <a:ea typeface="Microsoft YaHei Light" panose="020B0502040204020203" pitchFamily="34" charset="-122"/>
              </a:rPr>
              <a:t>: PWS presentatiemiddag </a:t>
            </a:r>
          </a:p>
          <a:p>
            <a:pPr marL="0" indent="0">
              <a:lnSpc>
                <a:spcPct val="80000"/>
              </a:lnSpc>
              <a:spcBef>
                <a:spcPct val="0"/>
              </a:spcBef>
              <a:buNone/>
            </a:pPr>
            <a:endParaRPr lang="nl-NL" altLang="nl-NL" sz="4000" dirty="0">
              <a:highlight>
                <a:srgbClr val="FFFF00"/>
              </a:highlight>
              <a:latin typeface="Microsoft YaHei Light" panose="020B0502040204020203" pitchFamily="34" charset="-122"/>
              <a:ea typeface="Microsoft YaHei Light" panose="020B0502040204020203" pitchFamily="34" charset="-122"/>
            </a:endParaRPr>
          </a:p>
          <a:p>
            <a:pPr>
              <a:lnSpc>
                <a:spcPct val="80000"/>
              </a:lnSpc>
              <a:spcBef>
                <a:spcPct val="0"/>
              </a:spcBef>
              <a:buNone/>
            </a:pPr>
            <a:r>
              <a:rPr lang="nl-NL" altLang="nl-NL" sz="4000" dirty="0">
                <a:latin typeface="Microsoft YaHei Light" panose="020B0502040204020203" pitchFamily="34" charset="-122"/>
                <a:ea typeface="Microsoft YaHei Light" panose="020B0502040204020203" pitchFamily="34" charset="-122"/>
              </a:rPr>
              <a:t>week 8: 	28 </a:t>
            </a:r>
            <a:r>
              <a:rPr lang="nl-NL" altLang="nl-NL" sz="4000" dirty="0" err="1">
                <a:latin typeface="Microsoft YaHei Light" panose="020B0502040204020203" pitchFamily="34" charset="-122"/>
                <a:ea typeface="Microsoft YaHei Light" panose="020B0502040204020203" pitchFamily="34" charset="-122"/>
              </a:rPr>
              <a:t>febr</a:t>
            </a:r>
            <a:r>
              <a:rPr lang="nl-NL" altLang="nl-NL" sz="4000" dirty="0">
                <a:latin typeface="Microsoft YaHei Light" panose="020B0502040204020203" pitchFamily="34" charset="-122"/>
                <a:ea typeface="Microsoft YaHei Light" panose="020B0502040204020203" pitchFamily="34" charset="-122"/>
              </a:rPr>
              <a:t>: MBO opleidingenmarkt op het SJL in ‘s-Hertogenbosch</a:t>
            </a:r>
          </a:p>
          <a:p>
            <a:pPr>
              <a:lnSpc>
                <a:spcPct val="80000"/>
              </a:lnSpc>
              <a:spcBef>
                <a:spcPct val="0"/>
              </a:spcBef>
              <a:buNone/>
            </a:pPr>
            <a:endParaRPr lang="nl-NL" altLang="nl-NL" sz="4000" dirty="0">
              <a:latin typeface="Microsoft YaHei Light" panose="020B0502040204020203" pitchFamily="34" charset="-122"/>
              <a:ea typeface="Microsoft YaHei Light" panose="020B0502040204020203" pitchFamily="34" charset="-122"/>
            </a:endParaRP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10: </a:t>
            </a:r>
            <a:r>
              <a:rPr lang="nl-NL" altLang="nl-NL" sz="4000" dirty="0">
                <a:solidFill>
                  <a:schemeClr val="accent2"/>
                </a:solidFill>
                <a:latin typeface="Microsoft YaHei Light" panose="020B0502040204020203" pitchFamily="34" charset="-122"/>
                <a:ea typeface="Microsoft YaHei Light" panose="020B0502040204020203" pitchFamily="34" charset="-122"/>
              </a:rPr>
              <a:t>	1 maart: Ouderavond: uitleg over PWS + vakkenkeuze 2  </a:t>
            </a:r>
          </a:p>
          <a:p>
            <a:pPr>
              <a:lnSpc>
                <a:spcPct val="80000"/>
              </a:lnSpc>
              <a:spcBef>
                <a:spcPct val="0"/>
              </a:spcBef>
              <a:buFontTx/>
              <a:buNone/>
            </a:pPr>
            <a:r>
              <a:rPr lang="nl-NL" altLang="nl-NL" sz="4000" dirty="0">
                <a:solidFill>
                  <a:schemeClr val="accent2"/>
                </a:solidFill>
                <a:latin typeface="Microsoft YaHei Light" panose="020B0502040204020203" pitchFamily="34" charset="-122"/>
                <a:ea typeface="Microsoft YaHei Light" panose="020B0502040204020203" pitchFamily="34" charset="-122"/>
              </a:rPr>
              <a:t>									</a:t>
            </a:r>
            <a:r>
              <a:rPr lang="nl-NL" altLang="nl-NL" sz="2900" dirty="0">
                <a:solidFill>
                  <a:schemeClr val="accent2"/>
                </a:solidFill>
                <a:latin typeface="Microsoft YaHei Light" panose="020B0502040204020203" pitchFamily="34" charset="-122"/>
                <a:ea typeface="Microsoft YaHei Light" panose="020B0502040204020203" pitchFamily="34" charset="-122"/>
              </a:rPr>
              <a:t>(= eindexamenpakket voor T4 )</a:t>
            </a: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12	28 maart speeddate op het KW1C</a:t>
            </a:r>
          </a:p>
          <a:p>
            <a:pPr marL="0" indent="0">
              <a:lnSpc>
                <a:spcPct val="80000"/>
              </a:lnSpc>
              <a:spcBef>
                <a:spcPct val="0"/>
              </a:spcBef>
              <a:buNone/>
            </a:pPr>
            <a:endParaRPr lang="nl-NL" altLang="nl-NL" sz="4000" dirty="0">
              <a:latin typeface="Microsoft YaHei Light" panose="020B0502040204020203" pitchFamily="34" charset="-122"/>
              <a:ea typeface="Microsoft YaHei Light" panose="020B0502040204020203" pitchFamily="34" charset="-122"/>
            </a:endParaRP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13: 	voorlopige keuze (2)</a:t>
            </a:r>
          </a:p>
          <a:p>
            <a:pPr>
              <a:lnSpc>
                <a:spcPct val="80000"/>
              </a:lnSpc>
              <a:spcBef>
                <a:spcPct val="0"/>
              </a:spcBef>
              <a:buFontTx/>
              <a:buNone/>
            </a:pPr>
            <a:endParaRPr lang="nl-NL" altLang="nl-NL" sz="4000" dirty="0">
              <a:latin typeface="Microsoft YaHei Light" panose="020B0502040204020203" pitchFamily="34" charset="-122"/>
              <a:ea typeface="Microsoft YaHei Light" panose="020B0502040204020203" pitchFamily="34" charset="-122"/>
            </a:endParaRPr>
          </a:p>
          <a:p>
            <a:pPr>
              <a:lnSpc>
                <a:spcPct val="80000"/>
              </a:lnSpc>
              <a:spcBef>
                <a:spcPct val="0"/>
              </a:spcBef>
              <a:buFontTx/>
              <a:buNone/>
            </a:pPr>
            <a:r>
              <a:rPr lang="nl-NL" altLang="nl-NL" sz="4000" dirty="0">
                <a:latin typeface="Microsoft YaHei Light" panose="020B0502040204020203" pitchFamily="34" charset="-122"/>
                <a:ea typeface="Microsoft YaHei Light" panose="020B0502040204020203" pitchFamily="34" charset="-122"/>
              </a:rPr>
              <a:t>week 15: 	</a:t>
            </a:r>
            <a:r>
              <a:rPr lang="nl-NL" altLang="nl-NL" sz="4000" dirty="0">
                <a:solidFill>
                  <a:schemeClr val="accent2"/>
                </a:solidFill>
                <a:latin typeface="Microsoft YaHei Light" panose="020B0502040204020203" pitchFamily="34" charset="-122"/>
                <a:ea typeface="Microsoft YaHei Light" panose="020B0502040204020203" pitchFamily="34" charset="-122"/>
              </a:rPr>
              <a:t>definitief worden van de profiel- en vakkenkeuze (2) </a:t>
            </a:r>
            <a:r>
              <a:rPr lang="nl-NL" altLang="nl-NL" sz="4400" dirty="0">
                <a:latin typeface="Arial" panose="020B0604020202020204" pitchFamily="34" charset="0"/>
              </a:rPr>
              <a:t>	</a:t>
            </a:r>
          </a:p>
        </p:txBody>
      </p:sp>
    </p:spTree>
    <p:extLst>
      <p:ext uri="{BB962C8B-B14F-4D97-AF65-F5344CB8AC3E}">
        <p14:creationId xmlns:p14="http://schemas.microsoft.com/office/powerpoint/2010/main" val="156859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5199800-1702-4A7A-830A-ABBE0016F4F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6629" r="74811">
                        <a14:foregroundMark x1="40833" y1="29907" x2="40833" y2="29907"/>
                      </a14:backgroundRemoval>
                    </a14:imgEffect>
                  </a14:imgLayer>
                </a14:imgProps>
              </a:ext>
            </a:extLst>
          </a:blip>
          <a:srcRect l="20606" r="19167"/>
          <a:stretch/>
        </p:blipFill>
        <p:spPr>
          <a:xfrm>
            <a:off x="1339273" y="2250156"/>
            <a:ext cx="4507345" cy="4209689"/>
          </a:xfrm>
          <a:prstGeom prst="rect">
            <a:avLst/>
          </a:prstGeom>
        </p:spPr>
      </p:pic>
      <p:sp>
        <p:nvSpPr>
          <p:cNvPr id="2" name="Titel 1">
            <a:extLst>
              <a:ext uri="{FF2B5EF4-FFF2-40B4-BE49-F238E27FC236}">
                <a16:creationId xmlns:a16="http://schemas.microsoft.com/office/drawing/2014/main" id="{E142B750-E9B0-48A4-839E-4C23323ED066}"/>
              </a:ext>
            </a:extLst>
          </p:cNvPr>
          <p:cNvSpPr>
            <a:spLocks noGrp="1"/>
          </p:cNvSpPr>
          <p:nvPr>
            <p:ph type="title"/>
          </p:nvPr>
        </p:nvSpPr>
        <p:spPr>
          <a:xfrm>
            <a:off x="698196" y="313106"/>
            <a:ext cx="10655603" cy="1325563"/>
          </a:xfrm>
        </p:spPr>
        <p:txBody>
          <a:bodyPr/>
          <a:lstStyle/>
          <a:p>
            <a:r>
              <a:rPr lang="nl-NL"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rPr>
              <a:t>BEREIKBAARHEID DECANEN</a:t>
            </a:r>
          </a:p>
        </p:txBody>
      </p:sp>
      <p:sp>
        <p:nvSpPr>
          <p:cNvPr id="7" name="Tijdelijke aanduiding voor inhoud 6">
            <a:extLst>
              <a:ext uri="{FF2B5EF4-FFF2-40B4-BE49-F238E27FC236}">
                <a16:creationId xmlns:a16="http://schemas.microsoft.com/office/drawing/2014/main" id="{1929C4DD-BB51-493A-9B55-2A17C3F05224}"/>
              </a:ext>
            </a:extLst>
          </p:cNvPr>
          <p:cNvSpPr>
            <a:spLocks noGrp="1"/>
          </p:cNvSpPr>
          <p:nvPr>
            <p:ph idx="1"/>
          </p:nvPr>
        </p:nvSpPr>
        <p:spPr>
          <a:xfrm>
            <a:off x="838199" y="1882226"/>
            <a:ext cx="10515600" cy="4719269"/>
          </a:xfrm>
        </p:spPr>
        <p:txBody>
          <a:bodyPr>
            <a:normAutofit/>
          </a:bodyPr>
          <a:lstStyle/>
          <a:p>
            <a:pPr>
              <a:lnSpc>
                <a:spcPct val="100000"/>
              </a:lnSpc>
              <a:buFont typeface="Microsoft YaHei UI Light" panose="020B0502040204020203" pitchFamily="34" charset="-122"/>
              <a:buChar char="◇"/>
            </a:pPr>
            <a:r>
              <a:rPr lang="nl-NL" b="1" dirty="0">
                <a:latin typeface="Microsoft YaHei UI Light" panose="020B0502040204020203" pitchFamily="34" charset="-122"/>
                <a:ea typeface="Microsoft YaHei UI Light" panose="020B0502040204020203" pitchFamily="34" charset="-122"/>
              </a:rPr>
              <a:t>Na de lessen</a:t>
            </a:r>
          </a:p>
          <a:p>
            <a:pPr>
              <a:lnSpc>
                <a:spcPct val="100000"/>
              </a:lnSpc>
              <a:buFont typeface="Microsoft YaHei UI Light" panose="020B0502040204020203" pitchFamily="34" charset="-122"/>
              <a:buChar char="◇"/>
            </a:pPr>
            <a:r>
              <a:rPr lang="nl-NL" b="1" dirty="0">
                <a:latin typeface="Microsoft YaHei UI Light" panose="020B0502040204020203" pitchFamily="34" charset="-122"/>
                <a:ea typeface="Microsoft YaHei UI Light" panose="020B0502040204020203" pitchFamily="34" charset="-122"/>
              </a:rPr>
              <a:t>Tijdens daltonuren, afspraken gaan voor!</a:t>
            </a:r>
          </a:p>
          <a:p>
            <a:pPr>
              <a:lnSpc>
                <a:spcPct val="100000"/>
              </a:lnSpc>
              <a:buFont typeface="Microsoft YaHei UI Light" panose="020B0502040204020203" pitchFamily="34" charset="-122"/>
              <a:buChar char="◇"/>
            </a:pPr>
            <a:r>
              <a:rPr lang="nl-NL" b="1" dirty="0">
                <a:latin typeface="Microsoft YaHei UI Light" panose="020B0502040204020203" pitchFamily="34" charset="-122"/>
                <a:ea typeface="Microsoft YaHei UI Light" panose="020B0502040204020203" pitchFamily="34" charset="-122"/>
              </a:rPr>
              <a:t>Op afspraak, kan ook met stagiaire Lisa Verbeek.</a:t>
            </a:r>
          </a:p>
        </p:txBody>
      </p:sp>
      <p:sp>
        <p:nvSpPr>
          <p:cNvPr id="4" name="Text Box 1030">
            <a:extLst>
              <a:ext uri="{FF2B5EF4-FFF2-40B4-BE49-F238E27FC236}">
                <a16:creationId xmlns:a16="http://schemas.microsoft.com/office/drawing/2014/main" id="{D02D4E1F-16D9-4B99-9546-B2F301AADBC9}"/>
              </a:ext>
            </a:extLst>
          </p:cNvPr>
          <p:cNvSpPr txBox="1">
            <a:spLocks noChangeArrowheads="1"/>
          </p:cNvSpPr>
          <p:nvPr/>
        </p:nvSpPr>
        <p:spPr bwMode="auto">
          <a:xfrm>
            <a:off x="6759074" y="4241861"/>
            <a:ext cx="4869447" cy="1573548"/>
          </a:xfrm>
          <a:prstGeom prst="rect">
            <a:avLst/>
          </a:prstGeom>
          <a:solidFill>
            <a:schemeClr val="accent2">
              <a:lumMod val="20000"/>
              <a:lumOff val="80000"/>
            </a:schemeClr>
          </a:solidFill>
          <a:ln w="9525">
            <a:solidFill>
              <a:schemeClr val="accent2">
                <a:lumMod val="20000"/>
                <a:lumOff val="80000"/>
              </a:schemeClr>
            </a:solidFill>
            <a:miter lim="800000"/>
            <a:headEnd/>
            <a:tailEnd/>
          </a:ln>
          <a:effectLst>
            <a:outerShdw dist="107763" dir="2700000" algn="ctr" rotWithShape="0">
              <a:srgbClr val="808080"/>
            </a:outerShdw>
          </a:effectLst>
        </p:spPr>
        <p:txBody>
          <a:bodyPr tIns="82800" bIns="828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2000" dirty="0">
                <a:solidFill>
                  <a:srgbClr val="000000"/>
                </a:solidFill>
                <a:latin typeface="Microsoft YaHei UI Light" panose="020B0502040204020203" pitchFamily="34" charset="-122"/>
                <a:ea typeface="Microsoft YaHei UI Light" panose="020B0502040204020203" pitchFamily="34" charset="-122"/>
              </a:rPr>
              <a:t>Voor vragen en opmerkingen kunt u ook</a:t>
            </a:r>
          </a:p>
          <a:p>
            <a:pPr>
              <a:spcBef>
                <a:spcPct val="0"/>
              </a:spcBef>
              <a:buFontTx/>
              <a:buNone/>
            </a:pPr>
            <a:endParaRPr lang="nl-NL" altLang="nl-NL" sz="1400" dirty="0">
              <a:solidFill>
                <a:srgbClr val="000000"/>
              </a:solidFill>
              <a:latin typeface="Microsoft YaHei UI Light" panose="020B0502040204020203" pitchFamily="34" charset="-122"/>
              <a:ea typeface="Microsoft YaHei UI Light" panose="020B0502040204020203" pitchFamily="34" charset="-122"/>
            </a:endParaRPr>
          </a:p>
          <a:p>
            <a:pPr>
              <a:spcBef>
                <a:spcPct val="0"/>
              </a:spcBef>
              <a:buFontTx/>
              <a:buNone/>
            </a:pPr>
            <a:r>
              <a:rPr lang="nl-NL" altLang="nl-NL" sz="2000" dirty="0">
                <a:solidFill>
                  <a:srgbClr val="000000"/>
                </a:solidFill>
                <a:latin typeface="Microsoft YaHei UI Light" panose="020B0502040204020203" pitchFamily="34" charset="-122"/>
                <a:ea typeface="Microsoft YaHei UI Light" panose="020B0502040204020203" pitchFamily="34" charset="-122"/>
              </a:rPr>
              <a:t>Bellen: </a:t>
            </a:r>
            <a:r>
              <a:rPr lang="nl-NL" altLang="nl-NL" sz="2000" b="1" dirty="0">
                <a:solidFill>
                  <a:srgbClr val="000000"/>
                </a:solidFill>
                <a:latin typeface="Microsoft YaHei UI Light" panose="020B0502040204020203" pitchFamily="34" charset="-122"/>
                <a:ea typeface="Microsoft YaHei UI Light" panose="020B0502040204020203" pitchFamily="34" charset="-122"/>
              </a:rPr>
              <a:t>073 - 6562302</a:t>
            </a:r>
          </a:p>
          <a:p>
            <a:pPr>
              <a:spcBef>
                <a:spcPct val="0"/>
              </a:spcBef>
              <a:buFontTx/>
              <a:buNone/>
            </a:pPr>
            <a:endParaRPr lang="nl-NL" altLang="nl-NL" sz="1400" b="1" dirty="0">
              <a:solidFill>
                <a:srgbClr val="000000"/>
              </a:solidFill>
              <a:latin typeface="Microsoft YaHei UI Light" panose="020B0502040204020203" pitchFamily="34" charset="-122"/>
              <a:ea typeface="Microsoft YaHei UI Light" panose="020B0502040204020203" pitchFamily="34" charset="-122"/>
            </a:endParaRPr>
          </a:p>
          <a:p>
            <a:pPr>
              <a:spcBef>
                <a:spcPct val="0"/>
              </a:spcBef>
              <a:buFontTx/>
              <a:buNone/>
            </a:pPr>
            <a:r>
              <a:rPr lang="nl-NL" altLang="nl-NL" sz="2000" dirty="0">
                <a:solidFill>
                  <a:srgbClr val="000000"/>
                </a:solidFill>
                <a:latin typeface="Microsoft YaHei UI Light" panose="020B0502040204020203" pitchFamily="34" charset="-122"/>
                <a:ea typeface="Microsoft YaHei UI Light" panose="020B0502040204020203" pitchFamily="34" charset="-122"/>
              </a:rPr>
              <a:t>E-mailen: </a:t>
            </a:r>
            <a:r>
              <a:rPr lang="nl-NL" altLang="nl-NL" sz="2000" b="1" dirty="0">
                <a:solidFill>
                  <a:srgbClr val="000000"/>
                </a:solidFill>
                <a:latin typeface="Microsoft YaHei UI Light" panose="020B0502040204020203" pitchFamily="34" charset="-122"/>
                <a:ea typeface="Microsoft YaHei UI Light" panose="020B0502040204020203" pitchFamily="34" charset="-122"/>
              </a:rPr>
              <a:t>y.hubers@maurickcollege.nl</a:t>
            </a:r>
          </a:p>
          <a:p>
            <a:pPr>
              <a:spcBef>
                <a:spcPct val="0"/>
              </a:spcBef>
              <a:buFontTx/>
              <a:buNone/>
            </a:pPr>
            <a:endParaRPr lang="nl-NL" altLang="nl-NL" sz="1600" b="1" dirty="0">
              <a:solidFill>
                <a:srgbClr val="000000"/>
              </a:solidFill>
              <a:latin typeface="Arial" panose="020B0604020202020204" pitchFamily="34" charset="0"/>
            </a:endParaRPr>
          </a:p>
          <a:p>
            <a:pPr>
              <a:spcBef>
                <a:spcPct val="0"/>
              </a:spcBef>
              <a:buFontTx/>
              <a:buNone/>
            </a:pPr>
            <a:endParaRPr lang="nl-NL" altLang="nl-NL" sz="1600" b="1" dirty="0">
              <a:solidFill>
                <a:srgbClr val="000000"/>
              </a:solidFill>
              <a:latin typeface="Arial" panose="020B0604020202020204" pitchFamily="34" charset="0"/>
            </a:endParaRPr>
          </a:p>
        </p:txBody>
      </p:sp>
      <p:pic>
        <p:nvPicPr>
          <p:cNvPr id="5" name="Tijdelijke aanduiding voor inhoud 5">
            <a:extLst>
              <a:ext uri="{FF2B5EF4-FFF2-40B4-BE49-F238E27FC236}">
                <a16:creationId xmlns:a16="http://schemas.microsoft.com/office/drawing/2014/main" id="{8554F8CE-D54A-EBB6-22DF-751336CDACB0}"/>
              </a:ext>
            </a:extLst>
          </p:cNvPr>
          <p:cNvPicPr>
            <a:picLocks noChangeAspect="1"/>
          </p:cNvPicPr>
          <p:nvPr/>
        </p:nvPicPr>
        <p:blipFill>
          <a:blip r:embed="rId4"/>
          <a:stretch>
            <a:fillRect/>
          </a:stretch>
        </p:blipFill>
        <p:spPr>
          <a:xfrm>
            <a:off x="5432926" y="4241862"/>
            <a:ext cx="1326147" cy="1652842"/>
          </a:xfrm>
          <a:prstGeom prst="rect">
            <a:avLst/>
          </a:prstGeom>
        </p:spPr>
      </p:pic>
    </p:spTree>
    <p:extLst>
      <p:ext uri="{BB962C8B-B14F-4D97-AF65-F5344CB8AC3E}">
        <p14:creationId xmlns:p14="http://schemas.microsoft.com/office/powerpoint/2010/main" val="433886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782888" y="334964"/>
            <a:ext cx="685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nl-NL" altLang="nl-NL" sz="4000">
                <a:solidFill>
                  <a:schemeClr val="accent2"/>
                </a:solidFill>
              </a:rPr>
              <a:t>		Rustig nalezen?</a:t>
            </a:r>
            <a:endParaRPr lang="nl-NL" altLang="nl-NL" sz="4000"/>
          </a:p>
        </p:txBody>
      </p:sp>
      <p:pic>
        <p:nvPicPr>
          <p:cNvPr id="2" name="Afbeelding 1">
            <a:extLst>
              <a:ext uri="{FF2B5EF4-FFF2-40B4-BE49-F238E27FC236}">
                <a16:creationId xmlns:a16="http://schemas.microsoft.com/office/drawing/2014/main" id="{1C32A214-70B6-B802-DD24-C8F3FCCB54B0}"/>
              </a:ext>
            </a:extLst>
          </p:cNvPr>
          <p:cNvPicPr>
            <a:picLocks noChangeAspect="1"/>
          </p:cNvPicPr>
          <p:nvPr/>
        </p:nvPicPr>
        <p:blipFill rotWithShape="1">
          <a:blip r:embed="rId2"/>
          <a:srcRect b="36308"/>
          <a:stretch/>
        </p:blipFill>
        <p:spPr>
          <a:xfrm>
            <a:off x="0" y="1383231"/>
            <a:ext cx="8209483" cy="3414400"/>
          </a:xfrm>
          <a:prstGeom prst="rect">
            <a:avLst/>
          </a:prstGeom>
        </p:spPr>
      </p:pic>
      <p:pic>
        <p:nvPicPr>
          <p:cNvPr id="3" name="Afbeelding 2">
            <a:extLst>
              <a:ext uri="{FF2B5EF4-FFF2-40B4-BE49-F238E27FC236}">
                <a16:creationId xmlns:a16="http://schemas.microsoft.com/office/drawing/2014/main" id="{5DFECF0C-7EFA-01AF-6109-626130EDE856}"/>
              </a:ext>
            </a:extLst>
          </p:cNvPr>
          <p:cNvPicPr>
            <a:picLocks noChangeAspect="1"/>
          </p:cNvPicPr>
          <p:nvPr/>
        </p:nvPicPr>
        <p:blipFill>
          <a:blip r:embed="rId3"/>
          <a:stretch>
            <a:fillRect/>
          </a:stretch>
        </p:blipFill>
        <p:spPr>
          <a:xfrm>
            <a:off x="6473041" y="2779897"/>
            <a:ext cx="6138553" cy="3743139"/>
          </a:xfrm>
          <a:prstGeom prst="rect">
            <a:avLst/>
          </a:prstGeom>
        </p:spPr>
      </p:pic>
      <p:sp>
        <p:nvSpPr>
          <p:cNvPr id="4" name="Tekstvak 3">
            <a:extLst>
              <a:ext uri="{FF2B5EF4-FFF2-40B4-BE49-F238E27FC236}">
                <a16:creationId xmlns:a16="http://schemas.microsoft.com/office/drawing/2014/main" id="{64A40360-F2B0-BCB5-72E3-50B5A3033B1F}"/>
              </a:ext>
            </a:extLst>
          </p:cNvPr>
          <p:cNvSpPr txBox="1"/>
          <p:nvPr/>
        </p:nvSpPr>
        <p:spPr>
          <a:xfrm>
            <a:off x="142504" y="5688280"/>
            <a:ext cx="6138553" cy="584775"/>
          </a:xfrm>
          <a:prstGeom prst="rect">
            <a:avLst/>
          </a:prstGeom>
          <a:noFill/>
        </p:spPr>
        <p:txBody>
          <a:bodyPr wrap="square" rtlCol="0">
            <a:spAutoFit/>
          </a:bodyPr>
          <a:lstStyle/>
          <a:p>
            <a:r>
              <a:rPr lang="nl-NL" sz="3200" dirty="0"/>
              <a:t>Ouderavond code: ouderMC2324</a:t>
            </a:r>
          </a:p>
        </p:txBody>
      </p:sp>
      <p:sp>
        <p:nvSpPr>
          <p:cNvPr id="8" name="Ring 7">
            <a:extLst>
              <a:ext uri="{FF2B5EF4-FFF2-40B4-BE49-F238E27FC236}">
                <a16:creationId xmlns:a16="http://schemas.microsoft.com/office/drawing/2014/main" id="{C564826B-F2A7-2D02-377A-9AB15B03DC5C}"/>
              </a:ext>
            </a:extLst>
          </p:cNvPr>
          <p:cNvSpPr/>
          <p:nvPr/>
        </p:nvSpPr>
        <p:spPr>
          <a:xfrm>
            <a:off x="4583876" y="1383231"/>
            <a:ext cx="914400" cy="914400"/>
          </a:xfrm>
          <a:prstGeom prst="donut">
            <a:avLst>
              <a:gd name="adj" fmla="val 2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Ring 9">
            <a:extLst>
              <a:ext uri="{FF2B5EF4-FFF2-40B4-BE49-F238E27FC236}">
                <a16:creationId xmlns:a16="http://schemas.microsoft.com/office/drawing/2014/main" id="{5A68946A-2627-10F1-44C7-6A81879F0F50}"/>
              </a:ext>
            </a:extLst>
          </p:cNvPr>
          <p:cNvSpPr/>
          <p:nvPr/>
        </p:nvSpPr>
        <p:spPr>
          <a:xfrm>
            <a:off x="4672941" y="3188280"/>
            <a:ext cx="914400" cy="9144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Ring 10">
            <a:extLst>
              <a:ext uri="{FF2B5EF4-FFF2-40B4-BE49-F238E27FC236}">
                <a16:creationId xmlns:a16="http://schemas.microsoft.com/office/drawing/2014/main" id="{429205CB-1D95-C85E-4AD9-F7D1DCC5250B}"/>
              </a:ext>
            </a:extLst>
          </p:cNvPr>
          <p:cNvSpPr/>
          <p:nvPr/>
        </p:nvSpPr>
        <p:spPr>
          <a:xfrm>
            <a:off x="8431480" y="5815855"/>
            <a:ext cx="914400" cy="914400"/>
          </a:xfrm>
          <a:prstGeom prst="donut">
            <a:avLst>
              <a:gd name="adj" fmla="val 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6186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4B3BF0E0-2BAB-4AEF-A6AD-2E8C7B57EEFD}"/>
              </a:ext>
            </a:extLst>
          </p:cNvPr>
          <p:cNvSpPr/>
          <p:nvPr/>
        </p:nvSpPr>
        <p:spPr>
          <a:xfrm>
            <a:off x="-291039" y="2642758"/>
            <a:ext cx="3680864" cy="5726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Rechthoek 23">
            <a:extLst>
              <a:ext uri="{FF2B5EF4-FFF2-40B4-BE49-F238E27FC236}">
                <a16:creationId xmlns:a16="http://schemas.microsoft.com/office/drawing/2014/main" id="{FDF5B8A9-D4EA-4F46-8822-A678D9386C37}"/>
              </a:ext>
            </a:extLst>
          </p:cNvPr>
          <p:cNvSpPr/>
          <p:nvPr/>
        </p:nvSpPr>
        <p:spPr>
          <a:xfrm>
            <a:off x="-291039" y="4253587"/>
            <a:ext cx="3680864" cy="5726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extLst>
              <a:ext uri="{FF2B5EF4-FFF2-40B4-BE49-F238E27FC236}">
                <a16:creationId xmlns:a16="http://schemas.microsoft.com/office/drawing/2014/main" id="{18988C93-CBA0-4B8F-9E5D-CE4923347D7B}"/>
              </a:ext>
            </a:extLst>
          </p:cNvPr>
          <p:cNvSpPr/>
          <p:nvPr/>
        </p:nvSpPr>
        <p:spPr>
          <a:xfrm>
            <a:off x="7956953" y="2643792"/>
            <a:ext cx="4419773" cy="5726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142B750-E9B0-48A4-839E-4C23323ED066}"/>
              </a:ext>
            </a:extLst>
          </p:cNvPr>
          <p:cNvSpPr>
            <a:spLocks noGrp="1"/>
          </p:cNvSpPr>
          <p:nvPr>
            <p:ph type="title"/>
          </p:nvPr>
        </p:nvSpPr>
        <p:spPr>
          <a:xfrm>
            <a:off x="698197" y="313106"/>
            <a:ext cx="10515600" cy="1325563"/>
          </a:xfrm>
        </p:spPr>
        <p:txBody>
          <a:bodyPr>
            <a:normAutofit/>
          </a:bodyPr>
          <a:lstStyle/>
          <a:p>
            <a:r>
              <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rPr>
              <a:t>4 PROFIELEN</a:t>
            </a:r>
          </a:p>
        </p:txBody>
      </p:sp>
      <p:sp>
        <p:nvSpPr>
          <p:cNvPr id="25" name="Rechthoek 24">
            <a:extLst>
              <a:ext uri="{FF2B5EF4-FFF2-40B4-BE49-F238E27FC236}">
                <a16:creationId xmlns:a16="http://schemas.microsoft.com/office/drawing/2014/main" id="{AFFE5860-1FA5-465D-ACCB-85A18860326C}"/>
              </a:ext>
            </a:extLst>
          </p:cNvPr>
          <p:cNvSpPr/>
          <p:nvPr/>
        </p:nvSpPr>
        <p:spPr>
          <a:xfrm>
            <a:off x="7956953" y="4279703"/>
            <a:ext cx="4563169" cy="5726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inhoud 6">
            <a:extLst>
              <a:ext uri="{FF2B5EF4-FFF2-40B4-BE49-F238E27FC236}">
                <a16:creationId xmlns:a16="http://schemas.microsoft.com/office/drawing/2014/main" id="{1929C4DD-BB51-493A-9B55-2A17C3F05224}"/>
              </a:ext>
            </a:extLst>
          </p:cNvPr>
          <p:cNvSpPr>
            <a:spLocks noGrp="1"/>
          </p:cNvSpPr>
          <p:nvPr>
            <p:ph idx="1"/>
          </p:nvPr>
        </p:nvSpPr>
        <p:spPr>
          <a:xfrm>
            <a:off x="503451" y="1778124"/>
            <a:ext cx="11222181" cy="5192692"/>
          </a:xfrm>
        </p:spPr>
        <p:txBody>
          <a:bodyPr>
            <a:normAutofit/>
          </a:bodyPr>
          <a:lstStyle/>
          <a:p>
            <a:pPr marL="0" indent="0">
              <a:lnSpc>
                <a:spcPct val="110000"/>
              </a:lnSpc>
              <a:buNone/>
            </a:pPr>
            <a:r>
              <a:rPr lang="nl-NL" sz="4000" b="1" dirty="0">
                <a:solidFill>
                  <a:srgbClr val="FF0000"/>
                </a:solidFill>
                <a:latin typeface="Microsoft YaHei UI Light" panose="020B0502040204020203" pitchFamily="34" charset="-122"/>
                <a:ea typeface="Microsoft YaHei UI Light" panose="020B0502040204020203" pitchFamily="34" charset="-122"/>
              </a:rPr>
              <a:t>	</a:t>
            </a:r>
          </a:p>
          <a:p>
            <a:pPr marL="0" indent="0">
              <a:lnSpc>
                <a:spcPct val="110000"/>
              </a:lnSpc>
              <a:buNone/>
            </a:pPr>
            <a:r>
              <a:rPr lang="nl-NL" sz="4000" b="1" dirty="0">
                <a:solidFill>
                  <a:srgbClr val="FF0000"/>
                </a:solidFill>
                <a:latin typeface="Microsoft YaHei UI Light" panose="020B0502040204020203" pitchFamily="34" charset="-122"/>
                <a:ea typeface="Microsoft YaHei UI Light" panose="020B0502040204020203" pitchFamily="34" charset="-122"/>
              </a:rPr>
              <a:t>     </a:t>
            </a:r>
            <a:r>
              <a:rPr lang="nl-NL" sz="3600" b="1" dirty="0">
                <a:latin typeface="Microsoft YaHei UI Light" panose="020B0502040204020203" pitchFamily="34" charset="-122"/>
                <a:ea typeface="Microsoft YaHei UI Light" panose="020B0502040204020203" pitchFamily="34" charset="-122"/>
              </a:rPr>
              <a:t>Techniek</a:t>
            </a:r>
            <a:r>
              <a:rPr lang="nl-NL" sz="3200" b="1" dirty="0">
                <a:latin typeface="Microsoft YaHei UI Light" panose="020B0502040204020203" pitchFamily="34" charset="-122"/>
                <a:ea typeface="Microsoft YaHei UI Light" panose="020B0502040204020203" pitchFamily="34" charset="-122"/>
              </a:rPr>
              <a:t>	</a:t>
            </a:r>
            <a:r>
              <a:rPr lang="nl-NL" sz="3600" b="1" dirty="0">
                <a:latin typeface="Microsoft YaHei UI Light" panose="020B0502040204020203" pitchFamily="34" charset="-122"/>
                <a:ea typeface="Microsoft YaHei UI Light" panose="020B0502040204020203" pitchFamily="34" charset="-122"/>
              </a:rPr>
              <a:t>					 Zorg &amp; Welzijn</a:t>
            </a:r>
          </a:p>
          <a:p>
            <a:pPr marL="0" indent="0">
              <a:lnSpc>
                <a:spcPct val="110000"/>
              </a:lnSpc>
              <a:buNone/>
            </a:pPr>
            <a:endParaRPr lang="nl-NL" sz="4000" b="1" dirty="0">
              <a:latin typeface="Microsoft YaHei UI Light" panose="020B0502040204020203" pitchFamily="34" charset="-122"/>
              <a:ea typeface="Microsoft YaHei UI Light" panose="020B0502040204020203" pitchFamily="34" charset="-122"/>
            </a:endParaRPr>
          </a:p>
          <a:p>
            <a:pPr marL="0" indent="0">
              <a:lnSpc>
                <a:spcPct val="110000"/>
              </a:lnSpc>
              <a:buNone/>
            </a:pPr>
            <a:r>
              <a:rPr lang="nl-NL" sz="4000" b="1" dirty="0">
                <a:latin typeface="Microsoft YaHei UI Light" panose="020B0502040204020203" pitchFamily="34" charset="-122"/>
                <a:ea typeface="Microsoft YaHei UI Light" panose="020B0502040204020203" pitchFamily="34" charset="-122"/>
              </a:rPr>
              <a:t>  Economie</a:t>
            </a:r>
            <a:r>
              <a:rPr lang="nl-NL" sz="4400" b="1" dirty="0">
                <a:latin typeface="Microsoft YaHei UI Light" panose="020B0502040204020203" pitchFamily="34" charset="-122"/>
                <a:ea typeface="Microsoft YaHei UI Light" panose="020B0502040204020203" pitchFamily="34" charset="-122"/>
              </a:rPr>
              <a:t> 						 </a:t>
            </a:r>
            <a:r>
              <a:rPr lang="nl-NL" sz="4000" b="1" dirty="0">
                <a:latin typeface="Microsoft YaHei UI Light" panose="020B0502040204020203" pitchFamily="34" charset="-122"/>
                <a:ea typeface="Microsoft YaHei UI Light" panose="020B0502040204020203" pitchFamily="34" charset="-122"/>
              </a:rPr>
              <a:t>Groen</a:t>
            </a:r>
            <a:r>
              <a:rPr lang="nl-NL" sz="4400" b="1" dirty="0">
                <a:latin typeface="Microsoft YaHei UI Light" panose="020B0502040204020203" pitchFamily="34" charset="-122"/>
                <a:ea typeface="Microsoft YaHei UI Light" panose="020B0502040204020203" pitchFamily="34" charset="-122"/>
              </a:rPr>
              <a:t> </a:t>
            </a:r>
            <a:endParaRPr lang="nl-NL" sz="4000" b="1" dirty="0">
              <a:latin typeface="Microsoft YaHei UI Light" panose="020B0502040204020203" pitchFamily="34" charset="-122"/>
              <a:ea typeface="Microsoft YaHei UI Light" panose="020B0502040204020203" pitchFamily="34" charset="-122"/>
            </a:endParaRPr>
          </a:p>
          <a:p>
            <a:pPr marL="0" indent="0">
              <a:lnSpc>
                <a:spcPct val="110000"/>
              </a:lnSpc>
              <a:buNone/>
            </a:pPr>
            <a:r>
              <a:rPr lang="nl-NL" sz="4000" b="1" dirty="0">
                <a:latin typeface="Microsoft YaHei UI Light" panose="020B0502040204020203" pitchFamily="34" charset="-122"/>
                <a:ea typeface="Microsoft YaHei UI Light" panose="020B0502040204020203" pitchFamily="34" charset="-122"/>
              </a:rPr>
              <a:t>						 						</a:t>
            </a:r>
            <a:endParaRPr lang="nl-NL" sz="3600" dirty="0">
              <a:latin typeface="Microsoft YaHei UI Light" panose="020B0502040204020203" pitchFamily="34" charset="-122"/>
              <a:ea typeface="Microsoft YaHei UI Light" panose="020B0502040204020203" pitchFamily="34" charset="-122"/>
            </a:endParaRPr>
          </a:p>
        </p:txBody>
      </p:sp>
      <p:pic>
        <p:nvPicPr>
          <p:cNvPr id="9" name="Afbeelding 8">
            <a:extLst>
              <a:ext uri="{FF2B5EF4-FFF2-40B4-BE49-F238E27FC236}">
                <a16:creationId xmlns:a16="http://schemas.microsoft.com/office/drawing/2014/main" id="{95C3E93D-8D58-4656-AF4D-351DA568040A}"/>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9250" b="87750" l="15500" r="76875">
                        <a14:foregroundMark x1="51375" y1="23875" x2="49875" y2="19250"/>
                        <a14:foregroundMark x1="72250" y1="84375" x2="42125" y2="83125"/>
                        <a14:foregroundMark x1="48750" y1="87750" x2="35250" y2="75500"/>
                        <a14:foregroundMark x1="44875" y1="69625" x2="41375" y2="81625"/>
                        <a14:foregroundMark x1="26750" y1="75500" x2="24000" y2="86625"/>
                        <a14:foregroundMark x1="54875" y1="78875" x2="74250" y2="74250"/>
                        <a14:foregroundMark x1="74250" y1="74250" x2="74500" y2="74250"/>
                        <a14:foregroundMark x1="75250" y1="75875" x2="76875" y2="85125"/>
                        <a14:foregroundMark x1="30625" y1="83125" x2="30625" y2="83125"/>
                        <a14:foregroundMark x1="32125" y1="82000" x2="32125" y2="82000"/>
                        <a14:foregroundMark x1="32125" y1="82000" x2="29125" y2="83125"/>
                        <a14:foregroundMark x1="31375" y1="82375" x2="30625" y2="85125"/>
                      </a14:backgroundRemoval>
                    </a14:imgEffect>
                  </a14:imgLayer>
                </a14:imgProps>
              </a:ext>
              <a:ext uri="{28A0092B-C50C-407E-A947-70E740481C1C}">
                <a14:useLocalDpi xmlns:a14="http://schemas.microsoft.com/office/drawing/2010/main" val="0"/>
              </a:ext>
            </a:extLst>
          </a:blip>
          <a:srcRect l="7874" t="11869" r="15742" b="5664"/>
          <a:stretch/>
        </p:blipFill>
        <p:spPr>
          <a:xfrm>
            <a:off x="6114542" y="1287852"/>
            <a:ext cx="1645880" cy="1776935"/>
          </a:xfrm>
          <a:prstGeom prst="rect">
            <a:avLst/>
          </a:prstGeom>
        </p:spPr>
      </p:pic>
      <p:pic>
        <p:nvPicPr>
          <p:cNvPr id="11" name="Afbeelding 10">
            <a:extLst>
              <a:ext uri="{FF2B5EF4-FFF2-40B4-BE49-F238E27FC236}">
                <a16:creationId xmlns:a16="http://schemas.microsoft.com/office/drawing/2014/main" id="{A79CFEEB-53E7-4868-93FE-4484BEA838BF}"/>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1667" b="88611" l="28490" r="72448">
                        <a14:foregroundMark x1="52292" y1="12593" x2="57135" y2="15185"/>
                        <a14:foregroundMark x1="57865" y1="14259" x2="58594" y2="12130"/>
                        <a14:foregroundMark x1="68073" y1="30648" x2="72448" y2="26759"/>
                        <a14:foregroundMark x1="51823" y1="12963" x2="51823" y2="11667"/>
                        <a14:foregroundMark x1="59323" y1="15185" x2="58594" y2="11667"/>
                        <a14:foregroundMark x1="54479" y1="69167" x2="64688" y2="82407"/>
                        <a14:foregroundMark x1="64688" y1="82407" x2="67135" y2="82500"/>
                        <a14:foregroundMark x1="67135" y1="79537" x2="44271" y2="79537"/>
                        <a14:foregroundMark x1="46927" y1="78611" x2="39635" y2="83796"/>
                        <a14:foregroundMark x1="49115" y1="87315" x2="59323" y2="83426"/>
                        <a14:foregroundMark x1="29688" y1="66944" x2="28490" y2="59167"/>
                        <a14:foregroundMark x1="42344" y1="84259" x2="67135" y2="77778"/>
                        <a14:foregroundMark x1="62031" y1="72130" x2="64219" y2="86019"/>
                        <a14:foregroundMark x1="65417" y1="86852" x2="60573" y2="86019"/>
                        <a14:foregroundMark x1="47188" y1="77315" x2="46719" y2="75185"/>
                        <a14:foregroundMark x1="46458" y1="83796" x2="46458" y2="87315"/>
                        <a14:foregroundMark x1="47917" y1="87315" x2="58125" y2="87685"/>
                        <a14:foregroundMark x1="34792" y1="87315" x2="33802" y2="88611"/>
                      </a14:backgroundRemoval>
                    </a14:imgEffect>
                  </a14:imgLayer>
                </a14:imgProps>
              </a:ext>
              <a:ext uri="{28A0092B-C50C-407E-A947-70E740481C1C}">
                <a14:useLocalDpi xmlns:a14="http://schemas.microsoft.com/office/drawing/2010/main" val="0"/>
              </a:ext>
            </a:extLst>
          </a:blip>
          <a:srcRect l="25076" t="7947" r="24146" b="6666"/>
          <a:stretch/>
        </p:blipFill>
        <p:spPr>
          <a:xfrm>
            <a:off x="5904655" y="3503221"/>
            <a:ext cx="1857409" cy="1756878"/>
          </a:xfrm>
          <a:prstGeom prst="rect">
            <a:avLst/>
          </a:prstGeom>
        </p:spPr>
      </p:pic>
      <p:pic>
        <p:nvPicPr>
          <p:cNvPr id="14" name="Afbeelding 13">
            <a:extLst>
              <a:ext uri="{FF2B5EF4-FFF2-40B4-BE49-F238E27FC236}">
                <a16:creationId xmlns:a16="http://schemas.microsoft.com/office/drawing/2014/main" id="{F90FC5DF-F66F-4109-BD52-6D27ACAA63B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1204" b="89630" l="27448" r="70000">
                        <a14:foregroundMark x1="54844" y1="13889" x2="54844" y2="13889"/>
                        <a14:foregroundMark x1="54844" y1="11296" x2="54844" y2="11296"/>
                        <a14:foregroundMark x1="62865" y1="81759" x2="62865" y2="81759"/>
                        <a14:foregroundMark x1="62240" y1="85463" x2="65573" y2="89630"/>
                        <a14:foregroundMark x1="34844" y1="65278" x2="34844" y2="65278"/>
                        <a14:foregroundMark x1="37969" y1="63056" x2="35469" y2="70463"/>
                        <a14:foregroundMark x1="28073" y1="62222" x2="27448" y2="62222"/>
                      </a14:backgroundRemoval>
                    </a14:imgEffect>
                  </a14:imgLayer>
                </a14:imgProps>
              </a:ext>
            </a:extLst>
          </a:blip>
          <a:srcRect l="24293" t="7205" r="24755" b="7205"/>
          <a:stretch/>
        </p:blipFill>
        <p:spPr>
          <a:xfrm>
            <a:off x="3468871" y="1287852"/>
            <a:ext cx="1851179" cy="1749227"/>
          </a:xfrm>
          <a:prstGeom prst="rect">
            <a:avLst/>
          </a:prstGeom>
        </p:spPr>
      </p:pic>
      <p:pic>
        <p:nvPicPr>
          <p:cNvPr id="15" name="Afbeelding 14">
            <a:extLst>
              <a:ext uri="{FF2B5EF4-FFF2-40B4-BE49-F238E27FC236}">
                <a16:creationId xmlns:a16="http://schemas.microsoft.com/office/drawing/2014/main" id="{649EC621-CF6F-44EC-AD38-E64783B77C4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1019" b="88981" l="28802" r="71458">
                        <a14:foregroundMark x1="35104" y1="74352" x2="31563" y2="73704"/>
                        <a14:foregroundMark x1="28958" y1="40926" x2="29115" y2="58426"/>
                        <a14:foregroundMark x1="52240" y1="11111" x2="47760" y2="14352"/>
                        <a14:foregroundMark x1="55052" y1="12407" x2="61354" y2="13704"/>
                        <a14:foregroundMark x1="63438" y1="15370" x2="63802" y2="20370"/>
                        <a14:foregroundMark x1="46667" y1="12407" x2="36563" y2="17870"/>
                        <a14:foregroundMark x1="36563" y1="17870" x2="33385" y2="13426"/>
                        <a14:foregroundMark x1="40677" y1="12407" x2="30781" y2="14352"/>
                        <a14:foregroundMark x1="30052" y1="17407" x2="29115" y2="29630"/>
                        <a14:foregroundMark x1="29479" y1="63426" x2="31927" y2="74352"/>
                        <a14:foregroundMark x1="36563" y1="74074" x2="43125" y2="75000"/>
                        <a14:foregroundMark x1="46458" y1="79630" x2="41042" y2="85926"/>
                        <a14:foregroundMark x1="46823" y1="76389" x2="42188" y2="81667"/>
                        <a14:foregroundMark x1="46823" y1="75741" x2="40104" y2="84352"/>
                        <a14:foregroundMark x1="43646" y1="85000" x2="67917" y2="83611"/>
                        <a14:foregroundMark x1="66771" y1="78333" x2="69948" y2="81667"/>
                        <a14:foregroundMark x1="63229" y1="60093" x2="63594" y2="70370"/>
                        <a14:foregroundMark x1="71458" y1="88981" x2="63750" y2="78611"/>
                        <a14:foregroundMark x1="63750" y1="78611" x2="63229" y2="78333"/>
                      </a14:backgroundRemoval>
                    </a14:imgEffect>
                  </a14:imgLayer>
                </a14:imgProps>
              </a:ext>
            </a:extLst>
          </a:blip>
          <a:srcRect l="25516" t="7205" r="25000" b="7205"/>
          <a:stretch/>
        </p:blipFill>
        <p:spPr>
          <a:xfrm>
            <a:off x="3506821" y="3501059"/>
            <a:ext cx="1813229" cy="1764175"/>
          </a:xfrm>
          <a:prstGeom prst="rect">
            <a:avLst/>
          </a:prstGeom>
        </p:spPr>
      </p:pic>
      <p:pic>
        <p:nvPicPr>
          <p:cNvPr id="12" name="Afbeelding 11">
            <a:extLst>
              <a:ext uri="{FF2B5EF4-FFF2-40B4-BE49-F238E27FC236}">
                <a16:creationId xmlns:a16="http://schemas.microsoft.com/office/drawing/2014/main" id="{C2105468-EC53-4F61-A9D4-8A744AF40D4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30104" r="70573">
                        <a14:foregroundMark x1="69740" y1="78519" x2="70573" y2="84722"/>
                        <a14:foregroundMark x1="30417" y1="75648" x2="30104" y2="79444"/>
                      </a14:backgroundRemoval>
                    </a14:imgEffect>
                  </a14:imgLayer>
                </a14:imgProps>
              </a:ext>
            </a:extLst>
          </a:blip>
          <a:srcRect l="25985" r="25606"/>
          <a:stretch/>
        </p:blipFill>
        <p:spPr>
          <a:xfrm>
            <a:off x="3705937" y="5298933"/>
            <a:ext cx="1377045" cy="1600087"/>
          </a:xfrm>
          <a:prstGeom prst="rect">
            <a:avLst/>
          </a:prstGeom>
        </p:spPr>
      </p:pic>
      <p:pic>
        <p:nvPicPr>
          <p:cNvPr id="13" name="Afbeelding 12">
            <a:extLst>
              <a:ext uri="{FF2B5EF4-FFF2-40B4-BE49-F238E27FC236}">
                <a16:creationId xmlns:a16="http://schemas.microsoft.com/office/drawing/2014/main" id="{06507A59-3B3F-4AF0-BE6B-A2BF9E4F6AD3}"/>
              </a:ext>
            </a:extLst>
          </p:cNvPr>
          <p:cNvPicPr>
            <a:picLocks noChangeAspect="1"/>
          </p:cNvPicPr>
          <p:nvPr/>
        </p:nvPicPr>
        <p:blipFill rotWithShape="1">
          <a:blip r:embed="rId12" cstate="hqprint">
            <a:extLst>
              <a:ext uri="{BEBA8EAE-BF5A-486C-A8C5-ECC9F3942E4B}">
                <a14:imgProps xmlns:a14="http://schemas.microsoft.com/office/drawing/2010/main">
                  <a14:imgLayer r:embed="rId13">
                    <a14:imgEffect>
                      <a14:backgroundRemoval t="9962" b="89659" l="32110" r="67473"/>
                    </a14:imgEffect>
                  </a14:imgLayer>
                </a14:imgProps>
              </a:ext>
              <a:ext uri="{28A0092B-C50C-407E-A947-70E740481C1C}">
                <a14:useLocalDpi xmlns:a14="http://schemas.microsoft.com/office/drawing/2010/main" val="0"/>
              </a:ext>
            </a:extLst>
          </a:blip>
          <a:srcRect l="27690" t="-379" r="28107" b="379"/>
          <a:stretch/>
        </p:blipFill>
        <p:spPr>
          <a:xfrm>
            <a:off x="6453074" y="5399554"/>
            <a:ext cx="1178331" cy="1499466"/>
          </a:xfrm>
          <a:prstGeom prst="rect">
            <a:avLst/>
          </a:prstGeom>
        </p:spPr>
      </p:pic>
      <p:sp>
        <p:nvSpPr>
          <p:cNvPr id="16" name="Rechthoek 15">
            <a:extLst>
              <a:ext uri="{FF2B5EF4-FFF2-40B4-BE49-F238E27FC236}">
                <a16:creationId xmlns:a16="http://schemas.microsoft.com/office/drawing/2014/main" id="{4B3BF0E0-2BAB-4AEF-A6AD-2E8C7B57EEFD}"/>
              </a:ext>
            </a:extLst>
          </p:cNvPr>
          <p:cNvSpPr/>
          <p:nvPr/>
        </p:nvSpPr>
        <p:spPr>
          <a:xfrm>
            <a:off x="-337253" y="6221083"/>
            <a:ext cx="3680864" cy="4053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2">
                    <a:lumMod val="90000"/>
                  </a:schemeClr>
                </a:solidFill>
                <a:latin typeface="Microsoft YaHei UI Light" panose="020B0502040204020203" pitchFamily="34" charset="-122"/>
                <a:ea typeface="Microsoft YaHei UI Light" panose="020B0502040204020203" pitchFamily="34" charset="-122"/>
              </a:rPr>
              <a:t>                                CREATIEF</a:t>
            </a:r>
            <a:endParaRPr lang="nl-NL" dirty="0"/>
          </a:p>
        </p:txBody>
      </p:sp>
      <p:sp>
        <p:nvSpPr>
          <p:cNvPr id="17" name="Rechthoek 16">
            <a:extLst>
              <a:ext uri="{FF2B5EF4-FFF2-40B4-BE49-F238E27FC236}">
                <a16:creationId xmlns:a16="http://schemas.microsoft.com/office/drawing/2014/main" id="{18988C93-CBA0-4B8F-9E5D-CE4923347D7B}"/>
              </a:ext>
            </a:extLst>
          </p:cNvPr>
          <p:cNvSpPr/>
          <p:nvPr/>
        </p:nvSpPr>
        <p:spPr>
          <a:xfrm>
            <a:off x="8028650" y="6221083"/>
            <a:ext cx="4419773" cy="4053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nl-NL" b="1">
                <a:solidFill>
                  <a:schemeClr val="bg2">
                    <a:lumMod val="90000"/>
                  </a:schemeClr>
                </a:solidFill>
                <a:latin typeface="Microsoft YaHei UI Light" panose="020B0502040204020203" pitchFamily="34" charset="-122"/>
                <a:ea typeface="Microsoft YaHei UI Light" panose="020B0502040204020203" pitchFamily="34" charset="-122"/>
              </a:rPr>
              <a:t>UNIFORM</a:t>
            </a:r>
            <a:endParaRPr lang="nl-NL" b="1" dirty="0">
              <a:solidFill>
                <a:schemeClr val="bg2">
                  <a:lumMod val="90000"/>
                </a:schemeClr>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20853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DD5D-047C-4BE3-95DD-E5D3B94ADFDD}"/>
              </a:ext>
            </a:extLst>
          </p:cNvPr>
          <p:cNvSpPr>
            <a:spLocks noGrp="1"/>
          </p:cNvSpPr>
          <p:nvPr>
            <p:ph type="title"/>
          </p:nvPr>
        </p:nvSpPr>
        <p:spPr/>
        <p:txBody>
          <a:bodyPr>
            <a:normAutofit/>
          </a:bodyPr>
          <a:lstStyle/>
          <a:p>
            <a:r>
              <a:rPr lang="nl-NL" sz="48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Indeling per profiel</a:t>
            </a:r>
          </a:p>
        </p:txBody>
      </p:sp>
      <p:sp>
        <p:nvSpPr>
          <p:cNvPr id="3" name="Tijdelijke aanduiding voor inhoud 2">
            <a:extLst>
              <a:ext uri="{FF2B5EF4-FFF2-40B4-BE49-F238E27FC236}">
                <a16:creationId xmlns:a16="http://schemas.microsoft.com/office/drawing/2014/main" id="{4EAC2040-8AE8-4708-B4B0-8E079603A50A}"/>
              </a:ext>
            </a:extLst>
          </p:cNvPr>
          <p:cNvSpPr>
            <a:spLocks noGrp="1"/>
          </p:cNvSpPr>
          <p:nvPr>
            <p:ph idx="1"/>
          </p:nvPr>
        </p:nvSpPr>
        <p:spPr>
          <a:xfrm>
            <a:off x="838200" y="2520777"/>
            <a:ext cx="10515600" cy="4979773"/>
          </a:xfrm>
        </p:spPr>
        <p:txBody>
          <a:bodyPr>
            <a:normAutofit/>
          </a:bodyPr>
          <a:lstStyle/>
          <a:p>
            <a:pPr marL="0" indent="0">
              <a:spcBef>
                <a:spcPct val="0"/>
              </a:spcBef>
              <a:buNone/>
            </a:pPr>
            <a:r>
              <a:rPr lang="nl-NL" altLang="nl-NL" sz="3200" b="1" dirty="0">
                <a:solidFill>
                  <a:schemeClr val="accent2"/>
                </a:solidFill>
                <a:latin typeface="Microsoft YaHei Light" panose="020B0502040204020203" pitchFamily="34" charset="-122"/>
                <a:ea typeface="Microsoft YaHei Light" panose="020B0502040204020203" pitchFamily="34" charset="-122"/>
              </a:rPr>
              <a:t>VASTE INDELING IN ELK PROFIEL:</a:t>
            </a:r>
          </a:p>
          <a:p>
            <a:pPr>
              <a:spcBef>
                <a:spcPct val="0"/>
              </a:spcBef>
              <a:buFont typeface="Microsoft YaHei" panose="020B0503020204020204" pitchFamily="34" charset="-122"/>
              <a:buChar char="◇"/>
            </a:pPr>
            <a:endParaRPr lang="nl-NL" altLang="nl-NL" sz="1100" dirty="0">
              <a:solidFill>
                <a:srgbClr val="333399"/>
              </a:solidFill>
              <a:latin typeface="Microsoft YaHei Light" panose="020B0502040204020203" pitchFamily="34" charset="-122"/>
              <a:ea typeface="Microsoft YaHei Light" panose="020B0502040204020203" pitchFamily="34" charset="-122"/>
            </a:endParaRPr>
          </a:p>
          <a:p>
            <a:pPr>
              <a:spcBef>
                <a:spcPct val="0"/>
              </a:spcBef>
              <a:buFont typeface="Microsoft YaHei" panose="020B0503020204020204" pitchFamily="34" charset="-122"/>
              <a:buChar char="◇"/>
            </a:pPr>
            <a:r>
              <a:rPr lang="nl-NL" altLang="nl-NL" sz="3200" dirty="0">
                <a:latin typeface="Microsoft YaHei Light" panose="020B0502040204020203" pitchFamily="34" charset="-122"/>
                <a:ea typeface="Microsoft YaHei Light" panose="020B0502040204020203" pitchFamily="34" charset="-122"/>
              </a:rPr>
              <a:t> Gemeenschappelijk deel 	</a:t>
            </a:r>
            <a:r>
              <a:rPr lang="nl-NL" altLang="nl-NL" dirty="0">
                <a:latin typeface="Microsoft YaHei Light" panose="020B0502040204020203" pitchFamily="34" charset="-122"/>
                <a:ea typeface="Microsoft YaHei Light" panose="020B0502040204020203" pitchFamily="34" charset="-122"/>
              </a:rPr>
              <a:t>Nederlands en Engels</a:t>
            </a:r>
          </a:p>
          <a:p>
            <a:pPr>
              <a:spcBef>
                <a:spcPct val="0"/>
              </a:spcBef>
              <a:buFont typeface="Microsoft YaHei" panose="020B0503020204020204" pitchFamily="34" charset="-122"/>
              <a:buChar char="◇"/>
            </a:pPr>
            <a:r>
              <a:rPr lang="nl-NL" sz="3200" dirty="0">
                <a:latin typeface="Microsoft YaHei Light" panose="020B0502040204020203" pitchFamily="34" charset="-122"/>
                <a:ea typeface="Microsoft YaHei Light" panose="020B0502040204020203" pitchFamily="34" charset="-122"/>
              </a:rPr>
              <a:t> Profieldeel 				</a:t>
            </a:r>
            <a:r>
              <a:rPr lang="nl-NL" dirty="0">
                <a:latin typeface="Microsoft YaHei Light" panose="020B0502040204020203" pitchFamily="34" charset="-122"/>
                <a:ea typeface="Microsoft YaHei Light" panose="020B0502040204020203" pitchFamily="34" charset="-122"/>
              </a:rPr>
              <a:t>2 vakken</a:t>
            </a:r>
          </a:p>
          <a:p>
            <a:pPr>
              <a:spcBef>
                <a:spcPct val="0"/>
              </a:spcBef>
              <a:buFont typeface="Microsoft YaHei" panose="020B0503020204020204" pitchFamily="34" charset="-122"/>
              <a:buChar char="◇"/>
            </a:pPr>
            <a:r>
              <a:rPr lang="nl-NL" sz="3200" dirty="0">
                <a:latin typeface="Microsoft YaHei Light" panose="020B0502040204020203" pitchFamily="34" charset="-122"/>
                <a:ea typeface="Microsoft YaHei Light" panose="020B0502040204020203" pitchFamily="34" charset="-122"/>
              </a:rPr>
              <a:t> Keuzedeel 				</a:t>
            </a:r>
            <a:r>
              <a:rPr lang="nl-NL" dirty="0">
                <a:latin typeface="Microsoft YaHei Light" panose="020B0502040204020203" pitchFamily="34" charset="-122"/>
                <a:ea typeface="Microsoft YaHei Light" panose="020B0502040204020203" pitchFamily="34" charset="-122"/>
              </a:rPr>
              <a:t>2 vakken</a:t>
            </a:r>
          </a:p>
          <a:p>
            <a:pPr>
              <a:spcBef>
                <a:spcPct val="0"/>
              </a:spcBef>
              <a:buFont typeface="Microsoft YaHei" panose="020B0503020204020204" pitchFamily="34" charset="-122"/>
              <a:buChar char="◇"/>
            </a:pPr>
            <a:endParaRPr lang="nl-NL" dirty="0">
              <a:latin typeface="Microsoft YaHei Light" panose="020B0502040204020203" pitchFamily="34" charset="-122"/>
              <a:ea typeface="Microsoft YaHei Light" panose="020B0502040204020203" pitchFamily="34" charset="-122"/>
            </a:endParaRPr>
          </a:p>
          <a:p>
            <a:pPr marL="0" indent="0">
              <a:spcBef>
                <a:spcPct val="0"/>
              </a:spcBef>
              <a:buNone/>
            </a:pPr>
            <a:r>
              <a:rPr lang="nl-NL" sz="3200" b="1" dirty="0">
                <a:solidFill>
                  <a:schemeClr val="accent2"/>
                </a:solidFill>
                <a:latin typeface="Microsoft YaHei Light" panose="020B0502040204020203" pitchFamily="34" charset="-122"/>
                <a:ea typeface="Microsoft YaHei Light" panose="020B0502040204020203" pitchFamily="34" charset="-122"/>
              </a:rPr>
              <a:t>Dus in totaal 6 examenvakken!</a:t>
            </a:r>
          </a:p>
        </p:txBody>
      </p:sp>
    </p:spTree>
    <p:extLst>
      <p:ext uri="{BB962C8B-B14F-4D97-AF65-F5344CB8AC3E}">
        <p14:creationId xmlns:p14="http://schemas.microsoft.com/office/powerpoint/2010/main" val="3969246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2B750-E9B0-48A4-839E-4C23323ED066}"/>
              </a:ext>
            </a:extLst>
          </p:cNvPr>
          <p:cNvSpPr>
            <a:spLocks noGrp="1"/>
          </p:cNvSpPr>
          <p:nvPr>
            <p:ph type="title"/>
          </p:nvPr>
        </p:nvSpPr>
        <p:spPr>
          <a:xfrm>
            <a:off x="698197" y="313106"/>
            <a:ext cx="10515600" cy="1325563"/>
          </a:xfrm>
        </p:spPr>
        <p:txBody>
          <a:bodyPr>
            <a:normAutofit/>
          </a:bodyPr>
          <a:lstStyle/>
          <a:p>
            <a:r>
              <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rPr>
              <a:t>PROFIELVAKKEN</a:t>
            </a:r>
          </a:p>
        </p:txBody>
      </p:sp>
      <p:sp>
        <p:nvSpPr>
          <p:cNvPr id="7" name="Tijdelijke aanduiding voor inhoud 6">
            <a:extLst>
              <a:ext uri="{FF2B5EF4-FFF2-40B4-BE49-F238E27FC236}">
                <a16:creationId xmlns:a16="http://schemas.microsoft.com/office/drawing/2014/main" id="{1929C4DD-BB51-493A-9B55-2A17C3F05224}"/>
              </a:ext>
            </a:extLst>
          </p:cNvPr>
          <p:cNvSpPr>
            <a:spLocks noGrp="1"/>
          </p:cNvSpPr>
          <p:nvPr>
            <p:ph idx="1"/>
          </p:nvPr>
        </p:nvSpPr>
        <p:spPr>
          <a:xfrm>
            <a:off x="838200" y="1825624"/>
            <a:ext cx="10515600" cy="4831849"/>
          </a:xfrm>
        </p:spPr>
        <p:txBody>
          <a:bodyPr>
            <a:normAutofit lnSpcReduction="10000"/>
          </a:bodyPr>
          <a:lstStyle/>
          <a:p>
            <a:pPr marL="0" indent="0">
              <a:lnSpc>
                <a:spcPct val="150000"/>
              </a:lnSpc>
              <a:buNone/>
            </a:pPr>
            <a:r>
              <a:rPr lang="nl-NL" sz="3600" dirty="0">
                <a:latin typeface="Microsoft YaHei UI Light" panose="020B0502040204020203" pitchFamily="34" charset="-122"/>
                <a:ea typeface="Microsoft YaHei UI Light" panose="020B0502040204020203" pitchFamily="34" charset="-122"/>
              </a:rPr>
              <a:t>Voorgeschreven vakken:</a:t>
            </a:r>
          </a:p>
          <a:p>
            <a:pPr>
              <a:lnSpc>
                <a:spcPct val="100000"/>
              </a:lnSpc>
              <a:buFont typeface="Microsoft YaHei UI Light" panose="020B0502040204020203" pitchFamily="34" charset="-122"/>
              <a:buChar char="◇"/>
            </a:pPr>
            <a:r>
              <a:rPr lang="nl-NL" sz="3600" b="1" dirty="0">
                <a:latin typeface="Microsoft YaHei UI Light" panose="020B0502040204020203" pitchFamily="34" charset="-122"/>
                <a:ea typeface="Microsoft YaHei UI Light" panose="020B0502040204020203" pitchFamily="34" charset="-122"/>
              </a:rPr>
              <a:t> Techniek:			</a:t>
            </a:r>
            <a:r>
              <a:rPr lang="nl-NL" sz="3600" dirty="0">
                <a:latin typeface="Microsoft YaHei UI Light" panose="020B0502040204020203" pitchFamily="34" charset="-122"/>
                <a:ea typeface="Microsoft YaHei UI Light" panose="020B0502040204020203" pitchFamily="34" charset="-122"/>
              </a:rPr>
              <a:t>WI</a:t>
            </a:r>
            <a:r>
              <a:rPr lang="nl-NL" sz="3600" b="1" dirty="0">
                <a:latin typeface="Microsoft YaHei UI Light" panose="020B0502040204020203" pitchFamily="34" charset="-122"/>
                <a:ea typeface="Microsoft YaHei UI Light" panose="020B0502040204020203" pitchFamily="34" charset="-122"/>
              </a:rPr>
              <a:t>	+	</a:t>
            </a:r>
            <a:r>
              <a:rPr lang="nl-NL" sz="3600" b="1" dirty="0">
                <a:solidFill>
                  <a:srgbClr val="FF0000"/>
                </a:solidFill>
                <a:latin typeface="Microsoft YaHei UI Light" panose="020B0502040204020203" pitchFamily="34" charset="-122"/>
                <a:ea typeface="Microsoft YaHei UI Light" panose="020B0502040204020203" pitchFamily="34" charset="-122"/>
              </a:rPr>
              <a:t>Na</a:t>
            </a:r>
          </a:p>
          <a:p>
            <a:pPr>
              <a:lnSpc>
                <a:spcPct val="100000"/>
              </a:lnSpc>
              <a:buFont typeface="Microsoft YaHei UI Light" panose="020B0502040204020203" pitchFamily="34" charset="-122"/>
              <a:buChar char="◇"/>
            </a:pPr>
            <a:r>
              <a:rPr lang="nl-NL" sz="3600" b="1" dirty="0">
                <a:latin typeface="Microsoft YaHei UI Light" panose="020B0502040204020203" pitchFamily="34" charset="-122"/>
                <a:ea typeface="Microsoft YaHei UI Light" panose="020B0502040204020203" pitchFamily="34" charset="-122"/>
              </a:rPr>
              <a:t> Zorg &amp; Welzijn:	</a:t>
            </a:r>
            <a:r>
              <a:rPr lang="nl-NL" sz="3600" dirty="0">
                <a:latin typeface="Microsoft YaHei UI Light" panose="020B0502040204020203" pitchFamily="34" charset="-122"/>
                <a:ea typeface="Microsoft YaHei UI Light" panose="020B0502040204020203" pitchFamily="34" charset="-122"/>
              </a:rPr>
              <a:t>WI</a:t>
            </a:r>
            <a:r>
              <a:rPr lang="nl-NL" sz="3600" b="1" dirty="0">
                <a:latin typeface="Microsoft YaHei UI Light" panose="020B0502040204020203" pitchFamily="34" charset="-122"/>
                <a:ea typeface="Microsoft YaHei UI Light" panose="020B0502040204020203" pitchFamily="34" charset="-122"/>
              </a:rPr>
              <a:t>	+	</a:t>
            </a:r>
            <a:r>
              <a:rPr lang="nl-NL" sz="3600" b="1" dirty="0">
                <a:solidFill>
                  <a:srgbClr val="FF0000"/>
                </a:solidFill>
                <a:latin typeface="Microsoft YaHei UI Light" panose="020B0502040204020203" pitchFamily="34" charset="-122"/>
                <a:ea typeface="Microsoft YaHei UI Light" panose="020B0502040204020203" pitchFamily="34" charset="-122"/>
              </a:rPr>
              <a:t>BI</a:t>
            </a:r>
          </a:p>
          <a:p>
            <a:pPr>
              <a:lnSpc>
                <a:spcPct val="100000"/>
              </a:lnSpc>
              <a:buFont typeface="Microsoft YaHei UI Light" panose="020B0502040204020203" pitchFamily="34" charset="-122"/>
              <a:buChar char="◇"/>
            </a:pPr>
            <a:r>
              <a:rPr lang="nl-NL" sz="3600" b="1" dirty="0">
                <a:latin typeface="Microsoft YaHei UI Light" panose="020B0502040204020203" pitchFamily="34" charset="-122"/>
                <a:ea typeface="Microsoft YaHei UI Light" panose="020B0502040204020203" pitchFamily="34" charset="-122"/>
              </a:rPr>
              <a:t> Economie:			</a:t>
            </a:r>
            <a:r>
              <a:rPr lang="nl-NL" sz="3600" dirty="0">
                <a:latin typeface="Microsoft YaHei UI Light" panose="020B0502040204020203" pitchFamily="34" charset="-122"/>
                <a:ea typeface="Microsoft YaHei UI Light" panose="020B0502040204020203" pitchFamily="34" charset="-122"/>
              </a:rPr>
              <a:t>WI</a:t>
            </a:r>
            <a:r>
              <a:rPr lang="nl-NL" sz="3600" b="1" dirty="0">
                <a:latin typeface="Microsoft YaHei UI Light" panose="020B0502040204020203" pitchFamily="34" charset="-122"/>
                <a:ea typeface="Microsoft YaHei UI Light" panose="020B0502040204020203" pitchFamily="34" charset="-122"/>
              </a:rPr>
              <a:t>	+	</a:t>
            </a:r>
            <a:r>
              <a:rPr lang="nl-NL" sz="3600" b="1" dirty="0">
                <a:solidFill>
                  <a:srgbClr val="FF0000"/>
                </a:solidFill>
                <a:latin typeface="Microsoft YaHei UI Light" panose="020B0502040204020203" pitchFamily="34" charset="-122"/>
                <a:ea typeface="Microsoft YaHei UI Light" panose="020B0502040204020203" pitchFamily="34" charset="-122"/>
              </a:rPr>
              <a:t>EC</a:t>
            </a:r>
          </a:p>
          <a:p>
            <a:pPr>
              <a:lnSpc>
                <a:spcPct val="100000"/>
              </a:lnSpc>
              <a:buFont typeface="Microsoft YaHei UI Light" panose="020B0502040204020203" pitchFamily="34" charset="-122"/>
              <a:buChar char="◇"/>
            </a:pPr>
            <a:r>
              <a:rPr lang="nl-NL" sz="3600" b="1" dirty="0">
                <a:latin typeface="Microsoft YaHei UI Light" panose="020B0502040204020203" pitchFamily="34" charset="-122"/>
                <a:ea typeface="Microsoft YaHei UI Light" panose="020B0502040204020203" pitchFamily="34" charset="-122"/>
              </a:rPr>
              <a:t> Groen:			</a:t>
            </a:r>
            <a:r>
              <a:rPr lang="nl-NL" sz="3600" dirty="0">
                <a:latin typeface="Microsoft YaHei UI Light" panose="020B0502040204020203" pitchFamily="34" charset="-122"/>
                <a:ea typeface="Microsoft YaHei UI Light" panose="020B0502040204020203" pitchFamily="34" charset="-122"/>
              </a:rPr>
              <a:t>WI</a:t>
            </a:r>
            <a:r>
              <a:rPr lang="nl-NL" sz="3600" b="1" dirty="0">
                <a:latin typeface="Microsoft YaHei UI Light" panose="020B0502040204020203" pitchFamily="34" charset="-122"/>
                <a:ea typeface="Microsoft YaHei UI Light" panose="020B0502040204020203" pitchFamily="34" charset="-122"/>
              </a:rPr>
              <a:t>	+	</a:t>
            </a:r>
            <a:r>
              <a:rPr lang="nl-NL" sz="3600" b="1" dirty="0">
                <a:solidFill>
                  <a:srgbClr val="FF0000"/>
                </a:solidFill>
                <a:latin typeface="Microsoft YaHei UI Light" panose="020B0502040204020203" pitchFamily="34" charset="-122"/>
                <a:ea typeface="Microsoft YaHei UI Light" panose="020B0502040204020203" pitchFamily="34" charset="-122"/>
              </a:rPr>
              <a:t>NA/BI</a:t>
            </a:r>
          </a:p>
          <a:p>
            <a:pPr marL="0" indent="0">
              <a:lnSpc>
                <a:spcPct val="100000"/>
              </a:lnSpc>
              <a:buNone/>
            </a:pPr>
            <a:endParaRPr lang="nl-NL" sz="3600" b="1" dirty="0">
              <a:solidFill>
                <a:srgbClr val="FF0000"/>
              </a:solidFill>
              <a:latin typeface="Microsoft YaHei UI Light" panose="020B0502040204020203" pitchFamily="34" charset="-122"/>
              <a:ea typeface="Microsoft YaHei UI Light" panose="020B0502040204020203" pitchFamily="34" charset="-122"/>
            </a:endParaRPr>
          </a:p>
          <a:p>
            <a:pPr marL="0" indent="0">
              <a:lnSpc>
                <a:spcPct val="100000"/>
              </a:lnSpc>
              <a:buNone/>
            </a:pPr>
            <a:r>
              <a:rPr lang="nl-NL" b="1" dirty="0">
                <a:latin typeface="Microsoft YaHei UI Light" panose="020B0502040204020203" pitchFamily="34" charset="-122"/>
                <a:ea typeface="Microsoft YaHei UI Light" panose="020B0502040204020203" pitchFamily="34" charset="-122"/>
              </a:rPr>
              <a:t>WI is in principe verplicht op het Maurick College!</a:t>
            </a:r>
            <a:endParaRPr lang="nl-NL"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47056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95162DA-367C-470F-9208-10062B7C1B54}"/>
              </a:ext>
            </a:extLst>
          </p:cNvPr>
          <p:cNvSpPr>
            <a:spLocks noGrp="1"/>
          </p:cNvSpPr>
          <p:nvPr>
            <p:ph type="title"/>
          </p:nvPr>
        </p:nvSpPr>
        <p:spPr>
          <a:xfrm>
            <a:off x="698197" y="313106"/>
            <a:ext cx="10515600" cy="1325563"/>
          </a:xfrm>
        </p:spPr>
        <p:txBody>
          <a:bodyPr>
            <a:normAutofit/>
          </a:bodyPr>
          <a:lstStyle/>
          <a:p>
            <a:r>
              <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rPr>
              <a:t>KEUZE IN 3 VMBO</a:t>
            </a:r>
          </a:p>
        </p:txBody>
      </p:sp>
      <p:sp>
        <p:nvSpPr>
          <p:cNvPr id="5" name="Tijdelijke aanduiding voor inhoud 6">
            <a:extLst>
              <a:ext uri="{FF2B5EF4-FFF2-40B4-BE49-F238E27FC236}">
                <a16:creationId xmlns:a16="http://schemas.microsoft.com/office/drawing/2014/main" id="{EE7703FD-217B-4BD5-BB4E-2C115F8BB855}"/>
              </a:ext>
            </a:extLst>
          </p:cNvPr>
          <p:cNvSpPr>
            <a:spLocks noGrp="1"/>
          </p:cNvSpPr>
          <p:nvPr>
            <p:ph idx="1"/>
          </p:nvPr>
        </p:nvSpPr>
        <p:spPr>
          <a:xfrm>
            <a:off x="838200" y="1825624"/>
            <a:ext cx="10515600" cy="4719269"/>
          </a:xfrm>
        </p:spPr>
        <p:txBody>
          <a:bodyPr>
            <a:normAutofit/>
          </a:bodyPr>
          <a:lstStyle/>
          <a:p>
            <a:pPr marL="0" indent="0" algn="ctr">
              <a:lnSpc>
                <a:spcPct val="150000"/>
              </a:lnSpc>
              <a:buNone/>
            </a:pPr>
            <a:r>
              <a:rPr lang="nl-NL" sz="3600" dirty="0">
                <a:latin typeface="Microsoft YaHei UI Light" panose="020B0502040204020203" pitchFamily="34" charset="-122"/>
                <a:ea typeface="Microsoft YaHei UI Light" panose="020B0502040204020203" pitchFamily="34" charset="-122"/>
              </a:rPr>
              <a:t>Bepaalt deels de keuze voor klas 4</a:t>
            </a:r>
          </a:p>
          <a:p>
            <a:pPr marL="0" indent="0" algn="ctr">
              <a:lnSpc>
                <a:spcPct val="150000"/>
              </a:lnSpc>
              <a:buNone/>
            </a:pPr>
            <a:endParaRPr lang="nl-NL" sz="3600" dirty="0">
              <a:latin typeface="Microsoft YaHei UI Light" panose="020B0502040204020203" pitchFamily="34" charset="-122"/>
              <a:ea typeface="Microsoft YaHei UI Light" panose="020B0502040204020203" pitchFamily="34" charset="-122"/>
            </a:endParaRPr>
          </a:p>
          <a:p>
            <a:pPr marL="0" indent="0" algn="ctr">
              <a:lnSpc>
                <a:spcPct val="150000"/>
              </a:lnSpc>
              <a:buNone/>
            </a:pPr>
            <a:endParaRPr lang="nl-NL" sz="3600" dirty="0">
              <a:latin typeface="Microsoft YaHei UI Light" panose="020B0502040204020203" pitchFamily="34" charset="-122"/>
              <a:ea typeface="Microsoft YaHei UI Light" panose="020B0502040204020203" pitchFamily="34" charset="-122"/>
            </a:endParaRPr>
          </a:p>
          <a:p>
            <a:pPr marL="0" indent="0" algn="ctr">
              <a:lnSpc>
                <a:spcPct val="150000"/>
              </a:lnSpc>
              <a:buNone/>
            </a:pPr>
            <a:endParaRPr lang="nl-NL" sz="3600" dirty="0">
              <a:latin typeface="Microsoft YaHei UI Light" panose="020B0502040204020203" pitchFamily="34" charset="-122"/>
              <a:ea typeface="Microsoft YaHei UI Light" panose="020B0502040204020203" pitchFamily="34" charset="-122"/>
            </a:endParaRPr>
          </a:p>
          <a:p>
            <a:pPr marL="0" indent="0" algn="ctr">
              <a:lnSpc>
                <a:spcPct val="150000"/>
              </a:lnSpc>
              <a:buNone/>
            </a:pPr>
            <a:r>
              <a:rPr lang="nl-NL" sz="1800" b="1" dirty="0">
                <a:latin typeface="Microsoft YaHei UI Light" panose="020B0502040204020203" pitchFamily="34" charset="-122"/>
                <a:ea typeface="Microsoft YaHei UI Light" panose="020B0502040204020203" pitchFamily="34" charset="-122"/>
              </a:rPr>
              <a:t>Uiteraard hebben de gemaakte keuzes op het VMBO ook gevolgen voor de keuze van een vervolgopleiding</a:t>
            </a:r>
          </a:p>
          <a:p>
            <a:pPr marL="0" indent="0" algn="ctr">
              <a:lnSpc>
                <a:spcPct val="150000"/>
              </a:lnSpc>
              <a:buNone/>
            </a:pPr>
            <a:endParaRPr lang="nl-NL" sz="3600" dirty="0">
              <a:latin typeface="Microsoft YaHei UI Light" panose="020B0502040204020203" pitchFamily="34" charset="-122"/>
              <a:ea typeface="Microsoft YaHei UI Light" panose="020B0502040204020203" pitchFamily="34" charset="-122"/>
            </a:endParaRPr>
          </a:p>
        </p:txBody>
      </p:sp>
      <p:graphicFrame>
        <p:nvGraphicFramePr>
          <p:cNvPr id="6" name="Tabel 5">
            <a:extLst>
              <a:ext uri="{FF2B5EF4-FFF2-40B4-BE49-F238E27FC236}">
                <a16:creationId xmlns:a16="http://schemas.microsoft.com/office/drawing/2014/main" id="{BEEE3E37-E2DC-44CE-A575-A99AB7665C53}"/>
              </a:ext>
            </a:extLst>
          </p:cNvPr>
          <p:cNvGraphicFramePr>
            <a:graphicFrameLocks noGrp="1"/>
          </p:cNvGraphicFramePr>
          <p:nvPr>
            <p:extLst>
              <p:ext uri="{D42A27DB-BD31-4B8C-83A1-F6EECF244321}">
                <p14:modId xmlns:p14="http://schemas.microsoft.com/office/powerpoint/2010/main" val="1628389152"/>
              </p:ext>
            </p:extLst>
          </p:nvPr>
        </p:nvGraphicFramePr>
        <p:xfrm>
          <a:off x="2032000" y="2687320"/>
          <a:ext cx="8127999" cy="2651760"/>
        </p:xfrm>
        <a:graphic>
          <a:graphicData uri="http://schemas.openxmlformats.org/drawingml/2006/table">
            <a:tbl>
              <a:tblPr firstRow="1" bandRow="1">
                <a:tableStyleId>{5DA37D80-6434-44D0-A028-1B22A696006F}</a:tableStyleId>
              </a:tblPr>
              <a:tblGrid>
                <a:gridCol w="2709333">
                  <a:extLst>
                    <a:ext uri="{9D8B030D-6E8A-4147-A177-3AD203B41FA5}">
                      <a16:colId xmlns:a16="http://schemas.microsoft.com/office/drawing/2014/main" val="795591601"/>
                    </a:ext>
                  </a:extLst>
                </a:gridCol>
                <a:gridCol w="2709333">
                  <a:extLst>
                    <a:ext uri="{9D8B030D-6E8A-4147-A177-3AD203B41FA5}">
                      <a16:colId xmlns:a16="http://schemas.microsoft.com/office/drawing/2014/main" val="125259491"/>
                    </a:ext>
                  </a:extLst>
                </a:gridCol>
                <a:gridCol w="2709333">
                  <a:extLst>
                    <a:ext uri="{9D8B030D-6E8A-4147-A177-3AD203B41FA5}">
                      <a16:colId xmlns:a16="http://schemas.microsoft.com/office/drawing/2014/main" val="936739796"/>
                    </a:ext>
                  </a:extLst>
                </a:gridCol>
              </a:tblGrid>
              <a:tr h="370840">
                <a:tc>
                  <a:txBody>
                    <a:bodyPr/>
                    <a:lstStyle/>
                    <a:p>
                      <a:pPr algn="ctr"/>
                      <a:r>
                        <a:rPr lang="nl-NL" dirty="0"/>
                        <a:t>VMBO-T</a:t>
                      </a:r>
                    </a:p>
                    <a:p>
                      <a:pPr algn="ctr"/>
                      <a:r>
                        <a:rPr lang="nl-NL" dirty="0"/>
                        <a:t>Klas 3 semester 1</a:t>
                      </a:r>
                    </a:p>
                    <a:p>
                      <a:pPr algn="ctr"/>
                      <a:endParaRPr lang="nl-NL" dirty="0"/>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nl-NL" dirty="0"/>
                        <a:t>VMBO-T</a:t>
                      </a:r>
                    </a:p>
                    <a:p>
                      <a:pPr algn="ctr"/>
                      <a:r>
                        <a:rPr lang="nl-NL" dirty="0"/>
                        <a:t>Klas 3 semester 2</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nl-NL" dirty="0"/>
                        <a:t>VMBO-T</a:t>
                      </a:r>
                    </a:p>
                    <a:p>
                      <a:pPr algn="ctr"/>
                      <a:r>
                        <a:rPr lang="nl-NL" dirty="0"/>
                        <a:t>Klas 4</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6208909"/>
                  </a:ext>
                </a:extLst>
              </a:tr>
              <a:tr h="370840">
                <a:tc>
                  <a:txBody>
                    <a:bodyPr/>
                    <a:lstStyle/>
                    <a:p>
                      <a:r>
                        <a:rPr lang="nl-NL" dirty="0"/>
                        <a:t>De </a:t>
                      </a:r>
                      <a:r>
                        <a:rPr lang="nl-NL"/>
                        <a:t>leerling volgt </a:t>
                      </a:r>
                      <a:r>
                        <a:rPr lang="nl-NL" dirty="0"/>
                        <a:t>1 van </a:t>
                      </a:r>
                      <a:r>
                        <a:rPr lang="nl-NL"/>
                        <a:t>de vakken:</a:t>
                      </a:r>
                      <a:endParaRPr lang="nl-NL" dirty="0"/>
                    </a:p>
                    <a:p>
                      <a:pPr algn="ctr"/>
                      <a:r>
                        <a:rPr lang="nl-NL" i="1" dirty="0"/>
                        <a:t>Frans </a:t>
                      </a:r>
                    </a:p>
                    <a:p>
                      <a:pPr algn="ctr"/>
                      <a:r>
                        <a:rPr lang="nl-NL" i="1" dirty="0"/>
                        <a:t>Duits </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r>
                        <a:rPr lang="nl-NL" b="1" dirty="0"/>
                        <a:t>De leerling kiest 2 van de vakken:</a:t>
                      </a:r>
                    </a:p>
                    <a:p>
                      <a:pPr algn="ctr"/>
                      <a:r>
                        <a:rPr lang="nl-NL" i="1" dirty="0"/>
                        <a:t>Frans/Duits</a:t>
                      </a:r>
                    </a:p>
                    <a:p>
                      <a:pPr algn="ctr"/>
                      <a:r>
                        <a:rPr lang="nl-NL" i="1" dirty="0"/>
                        <a:t>Biologie</a:t>
                      </a:r>
                    </a:p>
                    <a:p>
                      <a:pPr algn="ctr"/>
                      <a:r>
                        <a:rPr lang="nl-NL" i="1" dirty="0"/>
                        <a:t>Scheikunde</a:t>
                      </a:r>
                    </a:p>
                    <a:p>
                      <a:pPr algn="ctr"/>
                      <a:r>
                        <a:rPr lang="nl-NL" i="1" dirty="0"/>
                        <a:t>Kunstvakken 2</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r>
                        <a:rPr lang="nl-NL" dirty="0"/>
                        <a:t>De leerling heeft in het gekozen profiel een </a:t>
                      </a:r>
                      <a:r>
                        <a:rPr lang="nl-NL" b="1" dirty="0"/>
                        <a:t>vakkenpakket</a:t>
                      </a:r>
                      <a:r>
                        <a:rPr lang="nl-NL" dirty="0"/>
                        <a:t> met </a:t>
                      </a:r>
                      <a:r>
                        <a:rPr lang="nl-NL" b="1" dirty="0"/>
                        <a:t>minimaal 6 vakken</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1696484"/>
                  </a:ext>
                </a:extLst>
              </a:tr>
            </a:tbl>
          </a:graphicData>
        </a:graphic>
      </p:graphicFrame>
      <p:sp>
        <p:nvSpPr>
          <p:cNvPr id="7" name="Pijl: omlaag 6">
            <a:extLst>
              <a:ext uri="{FF2B5EF4-FFF2-40B4-BE49-F238E27FC236}">
                <a16:creationId xmlns:a16="http://schemas.microsoft.com/office/drawing/2014/main" id="{70B44A8B-DBE2-4A6D-9034-161665D19A17}"/>
              </a:ext>
            </a:extLst>
          </p:cNvPr>
          <p:cNvSpPr/>
          <p:nvPr/>
        </p:nvSpPr>
        <p:spPr>
          <a:xfrm>
            <a:off x="3214255" y="3325090"/>
            <a:ext cx="267854" cy="36945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56AB4E1A-380E-4AA8-8D7A-83255E2E69CB}"/>
              </a:ext>
            </a:extLst>
          </p:cNvPr>
          <p:cNvPicPr>
            <a:picLocks noChangeAspect="1"/>
          </p:cNvPicPr>
          <p:nvPr/>
        </p:nvPicPr>
        <p:blipFill>
          <a:blip r:embed="rId2"/>
          <a:stretch>
            <a:fillRect/>
          </a:stretch>
        </p:blipFill>
        <p:spPr>
          <a:xfrm>
            <a:off x="5900911" y="3262908"/>
            <a:ext cx="390178" cy="493819"/>
          </a:xfrm>
          <a:prstGeom prst="rect">
            <a:avLst/>
          </a:prstGeom>
        </p:spPr>
      </p:pic>
      <p:pic>
        <p:nvPicPr>
          <p:cNvPr id="9" name="Afbeelding 8">
            <a:extLst>
              <a:ext uri="{FF2B5EF4-FFF2-40B4-BE49-F238E27FC236}">
                <a16:creationId xmlns:a16="http://schemas.microsoft.com/office/drawing/2014/main" id="{113C1F3C-1E81-4BBF-AEE9-29DB2F622911}"/>
              </a:ext>
            </a:extLst>
          </p:cNvPr>
          <p:cNvPicPr>
            <a:picLocks noChangeAspect="1"/>
          </p:cNvPicPr>
          <p:nvPr/>
        </p:nvPicPr>
        <p:blipFill>
          <a:blip r:embed="rId2"/>
          <a:stretch>
            <a:fillRect/>
          </a:stretch>
        </p:blipFill>
        <p:spPr>
          <a:xfrm>
            <a:off x="8626764" y="3265217"/>
            <a:ext cx="390178" cy="493819"/>
          </a:xfrm>
          <a:prstGeom prst="rect">
            <a:avLst/>
          </a:prstGeom>
        </p:spPr>
      </p:pic>
    </p:spTree>
    <p:extLst>
      <p:ext uri="{BB962C8B-B14F-4D97-AF65-F5344CB8AC3E}">
        <p14:creationId xmlns:p14="http://schemas.microsoft.com/office/powerpoint/2010/main" val="2333158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2B750-E9B0-48A4-839E-4C23323ED066}"/>
              </a:ext>
            </a:extLst>
          </p:cNvPr>
          <p:cNvSpPr>
            <a:spLocks noGrp="1"/>
          </p:cNvSpPr>
          <p:nvPr>
            <p:ph type="title"/>
          </p:nvPr>
        </p:nvSpPr>
        <p:spPr>
          <a:xfrm>
            <a:off x="698197" y="313106"/>
            <a:ext cx="10515600" cy="1325563"/>
          </a:xfrm>
        </p:spPr>
        <p:txBody>
          <a:bodyPr>
            <a:normAutofit/>
          </a:bodyPr>
          <a:lstStyle/>
          <a:p>
            <a:r>
              <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rPr>
              <a:t>VAKKENKEUZE T4</a:t>
            </a:r>
          </a:p>
        </p:txBody>
      </p:sp>
      <p:graphicFrame>
        <p:nvGraphicFramePr>
          <p:cNvPr id="3" name="Tabel 2">
            <a:extLst>
              <a:ext uri="{FF2B5EF4-FFF2-40B4-BE49-F238E27FC236}">
                <a16:creationId xmlns:a16="http://schemas.microsoft.com/office/drawing/2014/main" id="{F7A3EC27-AD0D-447A-85C9-885B2FBF7EF7}"/>
              </a:ext>
            </a:extLst>
          </p:cNvPr>
          <p:cNvGraphicFramePr>
            <a:graphicFrameLocks noGrp="1"/>
          </p:cNvGraphicFramePr>
          <p:nvPr>
            <p:extLst>
              <p:ext uri="{D42A27DB-BD31-4B8C-83A1-F6EECF244321}">
                <p14:modId xmlns:p14="http://schemas.microsoft.com/office/powerpoint/2010/main" val="3158947825"/>
              </p:ext>
            </p:extLst>
          </p:nvPr>
        </p:nvGraphicFramePr>
        <p:xfrm>
          <a:off x="698196" y="2031230"/>
          <a:ext cx="10515600" cy="3749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3328364"/>
                    </a:ext>
                  </a:extLst>
                </a:gridCol>
                <a:gridCol w="5257800">
                  <a:extLst>
                    <a:ext uri="{9D8B030D-6E8A-4147-A177-3AD203B41FA5}">
                      <a16:colId xmlns:a16="http://schemas.microsoft.com/office/drawing/2014/main" val="3413776375"/>
                    </a:ext>
                  </a:extLst>
                </a:gridCol>
              </a:tblGrid>
              <a:tr h="370840">
                <a:tc>
                  <a:txBody>
                    <a:bodyPr/>
                    <a:lstStyle/>
                    <a:p>
                      <a:r>
                        <a:rPr lang="nl-NL" sz="2400" b="0" dirty="0">
                          <a:solidFill>
                            <a:schemeClr val="tx1"/>
                          </a:solidFill>
                        </a:rPr>
                        <a:t>VAKKEN:</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r>
                        <a:rPr lang="nl-NL" sz="2400" b="0" dirty="0">
                          <a:solidFill>
                            <a:schemeClr val="tx1"/>
                          </a:solidFill>
                        </a:rPr>
                        <a:t>NODIG VOOR:</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6938017"/>
                  </a:ext>
                </a:extLst>
              </a:tr>
              <a:tr h="370840">
                <a:tc>
                  <a:txBody>
                    <a:bodyPr/>
                    <a:lstStyle/>
                    <a:p>
                      <a:r>
                        <a:rPr lang="nl-NL" sz="2400" b="0" dirty="0">
                          <a:solidFill>
                            <a:schemeClr val="tx1"/>
                          </a:solidFill>
                        </a:rPr>
                        <a:t>Biologie</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marL="285750" indent="-285750">
                        <a:buFont typeface="Wingdings" panose="05000000000000000000" pitchFamily="2" charset="2"/>
                        <a:buChar char="à"/>
                      </a:pPr>
                      <a:r>
                        <a:rPr lang="nl-NL" sz="2400" b="0" dirty="0">
                          <a:solidFill>
                            <a:schemeClr val="tx1"/>
                          </a:solidFill>
                          <a:sym typeface="Wingdings" panose="05000000000000000000" pitchFamily="2" charset="2"/>
                        </a:rPr>
                        <a:t> Profiel VMBO </a:t>
                      </a:r>
                      <a:r>
                        <a:rPr lang="nl-NL" sz="2400" b="0" dirty="0">
                          <a:solidFill>
                            <a:srgbClr val="FF0000"/>
                          </a:solidFill>
                          <a:sym typeface="Wingdings" panose="05000000000000000000" pitchFamily="2" charset="2"/>
                        </a:rPr>
                        <a:t>Zorg</a:t>
                      </a:r>
                      <a:r>
                        <a:rPr lang="nl-NL" sz="2400" b="0" baseline="0" dirty="0">
                          <a:solidFill>
                            <a:srgbClr val="FF0000"/>
                          </a:solidFill>
                          <a:sym typeface="Wingdings" panose="05000000000000000000" pitchFamily="2" charset="2"/>
                        </a:rPr>
                        <a:t> &amp; Welzijn / Groen</a:t>
                      </a:r>
                      <a:endParaRPr lang="nl-NL" sz="2400" b="0" dirty="0">
                        <a:solidFill>
                          <a:srgbClr val="FF0000"/>
                        </a:solidFill>
                      </a:endParaRP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7326908"/>
                  </a:ext>
                </a:extLst>
              </a:tr>
              <a:tr h="370840">
                <a:tc>
                  <a:txBody>
                    <a:bodyPr/>
                    <a:lstStyle/>
                    <a:p>
                      <a:r>
                        <a:rPr lang="nl-NL" sz="2400" b="0" dirty="0">
                          <a:solidFill>
                            <a:schemeClr val="tx1"/>
                          </a:solidFill>
                        </a:rPr>
                        <a:t>Scheikunde</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marL="285750" indent="-285750">
                        <a:buFont typeface="Wingdings" panose="05000000000000000000" pitchFamily="2" charset="2"/>
                        <a:buChar char="à"/>
                      </a:pPr>
                      <a:r>
                        <a:rPr lang="nl-NL" sz="2400" b="0" dirty="0">
                          <a:solidFill>
                            <a:schemeClr val="tx1"/>
                          </a:solidFill>
                        </a:rPr>
                        <a:t> Verplicht voor Natuurprofiel </a:t>
                      </a:r>
                      <a:r>
                        <a:rPr lang="nl-NL" sz="2400" b="0" dirty="0">
                          <a:solidFill>
                            <a:srgbClr val="FF0000"/>
                          </a:solidFill>
                        </a:rPr>
                        <a:t>havo</a:t>
                      </a:r>
                    </a:p>
                    <a:p>
                      <a:pPr marL="285750" indent="-285750">
                        <a:buFont typeface="Wingdings" panose="05000000000000000000" pitchFamily="2" charset="2"/>
                        <a:buChar char="à"/>
                      </a:pPr>
                      <a:r>
                        <a:rPr lang="nl-NL" sz="2400" b="0" dirty="0">
                          <a:solidFill>
                            <a:schemeClr val="tx1"/>
                          </a:solidFill>
                        </a:rPr>
                        <a:t> of </a:t>
                      </a:r>
                      <a:r>
                        <a:rPr lang="nl-NL" sz="2400" b="0" dirty="0">
                          <a:solidFill>
                            <a:srgbClr val="FF0000"/>
                          </a:solidFill>
                        </a:rPr>
                        <a:t>MBO laboratorium</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7421926"/>
                  </a:ext>
                </a:extLst>
              </a:tr>
              <a:tr h="370840">
                <a:tc>
                  <a:txBody>
                    <a:bodyPr/>
                    <a:lstStyle/>
                    <a:p>
                      <a:r>
                        <a:rPr lang="nl-NL" sz="2400" b="0" dirty="0">
                          <a:solidFill>
                            <a:schemeClr val="tx1"/>
                          </a:solidFill>
                        </a:rPr>
                        <a:t>Kunstvakken 2</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marL="285750" indent="-285750">
                        <a:buFont typeface="Wingdings" panose="05000000000000000000" pitchFamily="2" charset="2"/>
                        <a:buChar char="à"/>
                      </a:pPr>
                      <a:r>
                        <a:rPr lang="nl-NL" sz="2400" b="0" dirty="0">
                          <a:solidFill>
                            <a:schemeClr val="tx1"/>
                          </a:solidFill>
                        </a:rPr>
                        <a:t> Handig voor C&amp;M profiel </a:t>
                      </a:r>
                      <a:r>
                        <a:rPr lang="nl-NL" sz="2400" b="0" dirty="0">
                          <a:solidFill>
                            <a:srgbClr val="FF0000"/>
                          </a:solidFill>
                        </a:rPr>
                        <a:t>havo</a:t>
                      </a:r>
                    </a:p>
                    <a:p>
                      <a:pPr marL="285750" indent="-285750">
                        <a:buFont typeface="Wingdings" panose="05000000000000000000" pitchFamily="2" charset="2"/>
                        <a:buChar char="à"/>
                      </a:pPr>
                      <a:r>
                        <a:rPr lang="nl-NL" sz="2400" b="0" dirty="0">
                          <a:solidFill>
                            <a:schemeClr val="tx1"/>
                          </a:solidFill>
                        </a:rPr>
                        <a:t> of</a:t>
                      </a:r>
                      <a:r>
                        <a:rPr lang="nl-NL" sz="2400" b="0" baseline="0" dirty="0">
                          <a:solidFill>
                            <a:schemeClr val="tx1"/>
                          </a:solidFill>
                        </a:rPr>
                        <a:t> </a:t>
                      </a:r>
                      <a:r>
                        <a:rPr lang="nl-NL" sz="2400" b="0" baseline="0" dirty="0">
                          <a:solidFill>
                            <a:srgbClr val="FF0000"/>
                          </a:solidFill>
                        </a:rPr>
                        <a:t>Creatief MBO</a:t>
                      </a:r>
                      <a:endParaRPr lang="nl-NL" sz="2400" b="0" dirty="0">
                        <a:solidFill>
                          <a:srgbClr val="FF0000"/>
                        </a:solidFill>
                      </a:endParaRP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5134043"/>
                  </a:ext>
                </a:extLst>
              </a:tr>
              <a:tr h="370840">
                <a:tc>
                  <a:txBody>
                    <a:bodyPr/>
                    <a:lstStyle/>
                    <a:p>
                      <a:r>
                        <a:rPr lang="nl-NL" sz="2400" b="0" dirty="0">
                          <a:solidFill>
                            <a:schemeClr val="tx1"/>
                          </a:solidFill>
                        </a:rPr>
                        <a:t>Frans of Duits (2</a:t>
                      </a:r>
                      <a:r>
                        <a:rPr lang="nl-NL" sz="2400" b="0" baseline="30000" dirty="0">
                          <a:solidFill>
                            <a:schemeClr val="tx1"/>
                          </a:solidFill>
                        </a:rPr>
                        <a:t>e</a:t>
                      </a:r>
                      <a:r>
                        <a:rPr lang="nl-NL" sz="2400" b="0" dirty="0">
                          <a:solidFill>
                            <a:schemeClr val="tx1"/>
                          </a:solidFill>
                        </a:rPr>
                        <a:t> vreemde taal)</a:t>
                      </a: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marL="285750" indent="-285750">
                        <a:buFont typeface="Wingdings" panose="05000000000000000000" pitchFamily="2" charset="2"/>
                        <a:buChar char="à"/>
                      </a:pPr>
                      <a:r>
                        <a:rPr lang="nl-NL" sz="2400" b="0" dirty="0">
                          <a:solidFill>
                            <a:schemeClr val="tx1"/>
                          </a:solidFill>
                        </a:rPr>
                        <a:t> Verplicht</a:t>
                      </a:r>
                      <a:r>
                        <a:rPr lang="nl-NL" sz="2400" b="0" baseline="0" dirty="0">
                          <a:solidFill>
                            <a:schemeClr val="tx1"/>
                          </a:solidFill>
                        </a:rPr>
                        <a:t> voor C&amp;M profiel </a:t>
                      </a:r>
                      <a:r>
                        <a:rPr lang="nl-NL" sz="2400" b="0" baseline="0" dirty="0">
                          <a:solidFill>
                            <a:srgbClr val="FF0000"/>
                          </a:solidFill>
                        </a:rPr>
                        <a:t>havo</a:t>
                      </a:r>
                    </a:p>
                    <a:p>
                      <a:pPr marL="285750" indent="-285750">
                        <a:buFont typeface="Wingdings" panose="05000000000000000000" pitchFamily="2" charset="2"/>
                        <a:buChar char="à"/>
                      </a:pPr>
                      <a:r>
                        <a:rPr lang="nl-NL" sz="2400" b="0" baseline="0" dirty="0">
                          <a:solidFill>
                            <a:schemeClr val="tx1"/>
                          </a:solidFill>
                        </a:rPr>
                        <a:t> Handig voor E&amp;M profiel </a:t>
                      </a:r>
                      <a:r>
                        <a:rPr lang="nl-NL" sz="2400" b="0" baseline="0" dirty="0">
                          <a:solidFill>
                            <a:srgbClr val="FF0000"/>
                          </a:solidFill>
                        </a:rPr>
                        <a:t>havo</a:t>
                      </a:r>
                    </a:p>
                    <a:p>
                      <a:pPr marL="285750" indent="-285750">
                        <a:buFont typeface="Wingdings" panose="05000000000000000000" pitchFamily="2" charset="2"/>
                        <a:buChar char="à"/>
                      </a:pPr>
                      <a:r>
                        <a:rPr lang="nl-NL" sz="2400" b="0" baseline="0" dirty="0">
                          <a:solidFill>
                            <a:schemeClr val="tx1"/>
                          </a:solidFill>
                        </a:rPr>
                        <a:t> MBO richting </a:t>
                      </a:r>
                      <a:r>
                        <a:rPr lang="nl-NL" sz="2400" b="0" baseline="0" dirty="0">
                          <a:solidFill>
                            <a:srgbClr val="FF0000"/>
                          </a:solidFill>
                        </a:rPr>
                        <a:t>toerisme/horeca/hotel</a:t>
                      </a:r>
                      <a:endParaRPr lang="nl-NL" sz="2400" b="0" dirty="0">
                        <a:solidFill>
                          <a:srgbClr val="FF0000"/>
                        </a:solidFill>
                      </a:endParaRPr>
                    </a:p>
                  </a:txBody>
                  <a:tcPr>
                    <a:lnL w="38100" cap="flat" cmpd="sng" algn="ctr">
                      <a:solidFill>
                        <a:schemeClr val="accent2">
                          <a:lumMod val="60000"/>
                          <a:lumOff val="40000"/>
                        </a:schemeClr>
                      </a:solidFill>
                      <a:prstDash val="solid"/>
                      <a:round/>
                      <a:headEnd type="none" w="med" len="med"/>
                      <a:tailEnd type="none" w="med" len="med"/>
                    </a:lnL>
                    <a:lnR w="3810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60000"/>
                          <a:lumOff val="40000"/>
                        </a:schemeClr>
                      </a:solidFill>
                      <a:prstDash val="solid"/>
                      <a:round/>
                      <a:headEnd type="none" w="med" len="med"/>
                      <a:tailEnd type="none" w="med" len="med"/>
                    </a:lnT>
                    <a:lnB w="381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0990853"/>
                  </a:ext>
                </a:extLst>
              </a:tr>
            </a:tbl>
          </a:graphicData>
        </a:graphic>
      </p:graphicFrame>
    </p:spTree>
    <p:extLst>
      <p:ext uri="{BB962C8B-B14F-4D97-AF65-F5344CB8AC3E}">
        <p14:creationId xmlns:p14="http://schemas.microsoft.com/office/powerpoint/2010/main" val="4002913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2B750-E9B0-48A4-839E-4C23323ED066}"/>
              </a:ext>
            </a:extLst>
          </p:cNvPr>
          <p:cNvSpPr>
            <a:spLocks noGrp="1"/>
          </p:cNvSpPr>
          <p:nvPr>
            <p:ph type="title"/>
          </p:nvPr>
        </p:nvSpPr>
        <p:spPr>
          <a:xfrm>
            <a:off x="698197" y="313106"/>
            <a:ext cx="10515600" cy="1325563"/>
          </a:xfrm>
        </p:spPr>
        <p:txBody>
          <a:bodyPr/>
          <a:lstStyle/>
          <a:p>
            <a:r>
              <a:rPr lang="nl-NL"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rPr>
              <a:t>VAKKEN VMBO</a:t>
            </a:r>
          </a:p>
        </p:txBody>
      </p:sp>
      <p:sp>
        <p:nvSpPr>
          <p:cNvPr id="4" name="Tekstvak 3">
            <a:extLst>
              <a:ext uri="{FF2B5EF4-FFF2-40B4-BE49-F238E27FC236}">
                <a16:creationId xmlns:a16="http://schemas.microsoft.com/office/drawing/2014/main" id="{532B4C27-8C1D-DA08-2134-FBB781A7EF5C}"/>
              </a:ext>
            </a:extLst>
          </p:cNvPr>
          <p:cNvSpPr txBox="1"/>
          <p:nvPr/>
        </p:nvSpPr>
        <p:spPr>
          <a:xfrm>
            <a:off x="1755648" y="1502688"/>
            <a:ext cx="8091283" cy="5355312"/>
          </a:xfrm>
          <a:prstGeom prst="rect">
            <a:avLst/>
          </a:prstGeom>
          <a:noFill/>
        </p:spPr>
        <p:txBody>
          <a:bodyPr wrap="square">
            <a:spAutoFit/>
          </a:bodyPr>
          <a:lstStyle/>
          <a:p>
            <a:pPr algn="ctr"/>
            <a:endParaRPr lang="nl-NL" sz="4000" i="1" dirty="0"/>
          </a:p>
          <a:p>
            <a:pPr algn="ctr"/>
            <a:r>
              <a:rPr lang="nl-NL" sz="2800" b="1" i="1" dirty="0"/>
              <a:t>Dus 2 vakken kiezen uit:</a:t>
            </a:r>
          </a:p>
          <a:p>
            <a:pPr algn="ctr"/>
            <a:endParaRPr lang="nl-NL" sz="2800" b="1" i="1" dirty="0"/>
          </a:p>
          <a:p>
            <a:r>
              <a:rPr lang="nl-NL" sz="2800" b="1" i="1" dirty="0"/>
              <a:t>1. Frans/Duits</a:t>
            </a:r>
          </a:p>
          <a:p>
            <a:r>
              <a:rPr lang="nl-NL" sz="2800" b="1" i="1" dirty="0">
                <a:solidFill>
                  <a:srgbClr val="FF9B00"/>
                </a:solidFill>
              </a:rPr>
              <a:t>2. Biologie</a:t>
            </a:r>
          </a:p>
          <a:p>
            <a:r>
              <a:rPr lang="nl-NL" sz="2800" b="1" i="1" dirty="0"/>
              <a:t>3. Scheikunde</a:t>
            </a:r>
          </a:p>
          <a:p>
            <a:r>
              <a:rPr lang="nl-NL" sz="2800" b="1" i="1" dirty="0">
                <a:solidFill>
                  <a:srgbClr val="FF9B00"/>
                </a:solidFill>
              </a:rPr>
              <a:t>4. Kunstvakken </a:t>
            </a:r>
          </a:p>
          <a:p>
            <a:endParaRPr lang="nl-NL" sz="2800" b="1" i="1" dirty="0">
              <a:solidFill>
                <a:srgbClr val="FF9B00"/>
              </a:solidFill>
            </a:endParaRPr>
          </a:p>
          <a:p>
            <a:r>
              <a:rPr lang="nl-NL" sz="2800" b="1" i="1" dirty="0"/>
              <a:t>Dit kan de leerling straks aangeven in </a:t>
            </a:r>
            <a:r>
              <a:rPr lang="nl-NL" sz="2800" b="1" i="1" u="sng" dirty="0">
                <a:solidFill>
                  <a:srgbClr val="FF9B00"/>
                </a:solidFill>
              </a:rPr>
              <a:t>Zermelo.</a:t>
            </a:r>
          </a:p>
          <a:p>
            <a:pPr algn="ctr"/>
            <a:r>
              <a:rPr lang="nl-NL" sz="2400" b="1" i="1" dirty="0">
                <a:solidFill>
                  <a:srgbClr val="FF9B00"/>
                </a:solidFill>
              </a:rPr>
              <a:t>(digitaal keuzeprogramma)</a:t>
            </a:r>
          </a:p>
          <a:p>
            <a:pPr algn="ctr"/>
            <a:endParaRPr lang="nl-NL" b="1" i="1" dirty="0">
              <a:solidFill>
                <a:srgbClr val="FF9B00"/>
              </a:solidFill>
            </a:endParaRPr>
          </a:p>
          <a:p>
            <a:pPr algn="ctr"/>
            <a:endParaRPr lang="nl-NL" b="1" i="1" dirty="0">
              <a:solidFill>
                <a:srgbClr val="FF9B00"/>
              </a:solidFill>
            </a:endParaRPr>
          </a:p>
          <a:p>
            <a:pPr algn="ctr"/>
            <a:endParaRPr lang="nl-NL" b="1" i="1" dirty="0">
              <a:solidFill>
                <a:srgbClr val="FF9B00"/>
              </a:solidFill>
            </a:endParaRPr>
          </a:p>
        </p:txBody>
      </p:sp>
    </p:spTree>
    <p:extLst>
      <p:ext uri="{BB962C8B-B14F-4D97-AF65-F5344CB8AC3E}">
        <p14:creationId xmlns:p14="http://schemas.microsoft.com/office/powerpoint/2010/main" val="111565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2B750-E9B0-48A4-839E-4C23323ED066}"/>
              </a:ext>
            </a:extLst>
          </p:cNvPr>
          <p:cNvSpPr>
            <a:spLocks noGrp="1"/>
          </p:cNvSpPr>
          <p:nvPr>
            <p:ph type="title"/>
          </p:nvPr>
        </p:nvSpPr>
        <p:spPr>
          <a:xfrm>
            <a:off x="698197" y="313106"/>
            <a:ext cx="10515600" cy="1325563"/>
          </a:xfrm>
        </p:spPr>
        <p:txBody>
          <a:bodyPr>
            <a:normAutofit/>
          </a:bodyPr>
          <a:lstStyle/>
          <a:p>
            <a:r>
              <a:rPr lang="nl-NL" sz="4000" spc="300" dirty="0">
                <a:effectLst>
                  <a:outerShdw blurRad="38100" dist="38100" dir="2700000" algn="tl">
                    <a:srgbClr val="000000">
                      <a:alpha val="43137"/>
                    </a:srgbClr>
                  </a:outerShdw>
                </a:effectLst>
                <a:latin typeface="Microsoft YaHei UI Light" panose="020B0502040204020203" pitchFamily="34" charset="-122"/>
                <a:ea typeface="Microsoft YaHei UI Light" panose="020B0502040204020203" pitchFamily="34" charset="-122"/>
              </a:rPr>
              <a:t>EXTRA VAK</a:t>
            </a:r>
          </a:p>
        </p:txBody>
      </p:sp>
      <p:sp>
        <p:nvSpPr>
          <p:cNvPr id="7" name="Tijdelijke aanduiding voor inhoud 6">
            <a:extLst>
              <a:ext uri="{FF2B5EF4-FFF2-40B4-BE49-F238E27FC236}">
                <a16:creationId xmlns:a16="http://schemas.microsoft.com/office/drawing/2014/main" id="{1929C4DD-BB51-493A-9B55-2A17C3F05224}"/>
              </a:ext>
            </a:extLst>
          </p:cNvPr>
          <p:cNvSpPr>
            <a:spLocks noGrp="1"/>
          </p:cNvSpPr>
          <p:nvPr>
            <p:ph idx="1"/>
          </p:nvPr>
        </p:nvSpPr>
        <p:spPr>
          <a:xfrm>
            <a:off x="838200" y="1825624"/>
            <a:ext cx="10515600" cy="4719269"/>
          </a:xfrm>
        </p:spPr>
        <p:txBody>
          <a:bodyPr>
            <a:normAutofit fontScale="85000" lnSpcReduction="20000"/>
          </a:bodyPr>
          <a:lstStyle/>
          <a:p>
            <a:pPr>
              <a:lnSpc>
                <a:spcPct val="100000"/>
              </a:lnSpc>
              <a:buFont typeface="Microsoft YaHei UI Light" panose="020B0502040204020203" pitchFamily="34" charset="-122"/>
              <a:buChar char="◇"/>
            </a:pPr>
            <a:r>
              <a:rPr lang="nl-NL" sz="3200" dirty="0">
                <a:latin typeface="Microsoft YaHei UI Light" panose="020B0502040204020203" pitchFamily="34" charset="-122"/>
                <a:ea typeface="Microsoft YaHei UI Light" panose="020B0502040204020203" pitchFamily="34" charset="-122"/>
              </a:rPr>
              <a:t> </a:t>
            </a:r>
            <a:r>
              <a:rPr lang="nl-NL" sz="3200" b="1" dirty="0">
                <a:solidFill>
                  <a:srgbClr val="FF9B00"/>
                </a:solidFill>
                <a:latin typeface="Microsoft YaHei UI Light" panose="020B0502040204020203" pitchFamily="34" charset="-122"/>
                <a:ea typeface="Microsoft YaHei UI Light" panose="020B0502040204020203" pitchFamily="34" charset="-122"/>
              </a:rPr>
              <a:t>Toestemming</a:t>
            </a:r>
            <a:r>
              <a:rPr lang="nl-NL" sz="3200" dirty="0">
                <a:latin typeface="Microsoft YaHei UI Light" panose="020B0502040204020203" pitchFamily="34" charset="-122"/>
                <a:ea typeface="Microsoft YaHei UI Light" panose="020B0502040204020203" pitchFamily="34" charset="-122"/>
              </a:rPr>
              <a:t>: mentor, vakdocent, ouder(s), coördinator en schoolleiding nodig</a:t>
            </a:r>
            <a:r>
              <a:rPr lang="nl-NL" sz="2600" dirty="0">
                <a:latin typeface="Microsoft YaHei UI Light" panose="020B0502040204020203" pitchFamily="34" charset="-122"/>
                <a:ea typeface="Microsoft YaHei UI Light" panose="020B0502040204020203" pitchFamily="34" charset="-122"/>
              </a:rPr>
              <a:t>.  Middels brief, op te halen bij het decanaat of downloaden van de site.</a:t>
            </a:r>
          </a:p>
          <a:p>
            <a:pPr marL="0" indent="0">
              <a:lnSpc>
                <a:spcPct val="100000"/>
              </a:lnSpc>
              <a:buNone/>
            </a:pPr>
            <a:endParaRPr lang="nl-NL" sz="2600" dirty="0">
              <a:latin typeface="Microsoft YaHei UI Light" panose="020B0502040204020203" pitchFamily="34" charset="-122"/>
              <a:ea typeface="Microsoft YaHei UI Light" panose="020B0502040204020203" pitchFamily="34" charset="-122"/>
            </a:endParaRPr>
          </a:p>
          <a:p>
            <a:pPr lvl="1">
              <a:lnSpc>
                <a:spcPct val="100000"/>
              </a:lnSpc>
              <a:buFont typeface="Wingdings" panose="05000000000000000000" pitchFamily="2" charset="2"/>
              <a:buChar char="à"/>
            </a:pPr>
            <a:r>
              <a:rPr lang="nl-NL" sz="2600" dirty="0">
                <a:latin typeface="Microsoft YaHei UI Light" panose="020B0502040204020203" pitchFamily="34" charset="-122"/>
                <a:ea typeface="Microsoft YaHei UI Light" panose="020B0502040204020203" pitchFamily="34" charset="-122"/>
                <a:sym typeface="Wingdings" panose="05000000000000000000" pitchFamily="2" charset="2"/>
              </a:rPr>
              <a:t>Richtlijn een 7,0 voor het vak en het totaalgemiddelde ook rond 7,0</a:t>
            </a:r>
          </a:p>
          <a:p>
            <a:pPr marL="457200" lvl="1" indent="0">
              <a:lnSpc>
                <a:spcPct val="100000"/>
              </a:lnSpc>
              <a:buNone/>
            </a:pPr>
            <a:endParaRPr lang="nl-NL" dirty="0">
              <a:latin typeface="Microsoft YaHei UI Light" panose="020B0502040204020203" pitchFamily="34" charset="-122"/>
              <a:ea typeface="Microsoft YaHei UI Light" panose="020B0502040204020203" pitchFamily="34" charset="-122"/>
              <a:sym typeface="Wingdings" panose="05000000000000000000" pitchFamily="2" charset="2"/>
            </a:endParaRPr>
          </a:p>
          <a:p>
            <a:pPr>
              <a:lnSpc>
                <a:spcPct val="100000"/>
              </a:lnSpc>
              <a:buFont typeface="Microsoft YaHei UI Light" panose="020B0502040204020203" pitchFamily="34" charset="-122"/>
              <a:buChar char="◇"/>
            </a:pPr>
            <a:r>
              <a:rPr lang="nl-NL" sz="3200" dirty="0">
                <a:latin typeface="Microsoft YaHei UI Light" panose="020B0502040204020203" pitchFamily="34" charset="-122"/>
                <a:ea typeface="Microsoft YaHei UI Light" panose="020B0502040204020203" pitchFamily="34" charset="-122"/>
              </a:rPr>
              <a:t> </a:t>
            </a:r>
            <a:r>
              <a:rPr lang="nl-NL" sz="3200" b="1" dirty="0">
                <a:solidFill>
                  <a:srgbClr val="FF9B00"/>
                </a:solidFill>
                <a:latin typeface="Microsoft YaHei UI Light" panose="020B0502040204020203" pitchFamily="34" charset="-122"/>
                <a:ea typeface="Microsoft YaHei UI Light" panose="020B0502040204020203" pitchFamily="34" charset="-122"/>
              </a:rPr>
              <a:t>Initiatief</a:t>
            </a:r>
            <a:r>
              <a:rPr lang="nl-NL" sz="3200" dirty="0">
                <a:latin typeface="Microsoft YaHei UI Light" panose="020B0502040204020203" pitchFamily="34" charset="-122"/>
                <a:ea typeface="Microsoft YaHei UI Light" panose="020B0502040204020203" pitchFamily="34" charset="-122"/>
              </a:rPr>
              <a:t> ligt bij de leerling</a:t>
            </a:r>
          </a:p>
          <a:p>
            <a:pPr>
              <a:lnSpc>
                <a:spcPct val="100000"/>
              </a:lnSpc>
              <a:buFont typeface="Microsoft YaHei UI Light" panose="020B0502040204020203" pitchFamily="34" charset="-122"/>
              <a:buChar char="◇"/>
            </a:pPr>
            <a:endParaRPr lang="nl-NL" sz="3200" dirty="0">
              <a:latin typeface="Microsoft YaHei UI Light" panose="020B0502040204020203" pitchFamily="34" charset="-122"/>
              <a:ea typeface="Microsoft YaHei UI Light" panose="020B0502040204020203" pitchFamily="34" charset="-122"/>
            </a:endParaRPr>
          </a:p>
          <a:p>
            <a:pPr>
              <a:lnSpc>
                <a:spcPct val="100000"/>
              </a:lnSpc>
              <a:buFont typeface="Microsoft YaHei UI Light" panose="020B0502040204020203" pitchFamily="34" charset="-122"/>
              <a:buChar char="◇"/>
            </a:pPr>
            <a:r>
              <a:rPr lang="nl-NL" sz="3200" dirty="0">
                <a:solidFill>
                  <a:srgbClr val="FF9B00"/>
                </a:solidFill>
                <a:latin typeface="Microsoft YaHei UI Light" panose="020B0502040204020203" pitchFamily="34" charset="-122"/>
                <a:ea typeface="Microsoft YaHei UI Light" panose="020B0502040204020203" pitchFamily="34" charset="-122"/>
              </a:rPr>
              <a:t> </a:t>
            </a:r>
            <a:r>
              <a:rPr lang="nl-NL" sz="3200" b="1" dirty="0">
                <a:solidFill>
                  <a:srgbClr val="FF9B00"/>
                </a:solidFill>
                <a:latin typeface="Microsoft YaHei UI Light" panose="020B0502040204020203" pitchFamily="34" charset="-122"/>
                <a:ea typeface="Microsoft YaHei UI Light" panose="020B0502040204020203" pitchFamily="34" charset="-122"/>
              </a:rPr>
              <a:t>Zelfstandig</a:t>
            </a:r>
            <a:r>
              <a:rPr lang="nl-NL" sz="3200" dirty="0">
                <a:solidFill>
                  <a:srgbClr val="FF9B00"/>
                </a:solidFill>
                <a:latin typeface="Microsoft YaHei UI Light" panose="020B0502040204020203" pitchFamily="34" charset="-122"/>
                <a:ea typeface="Microsoft YaHei UI Light" panose="020B0502040204020203" pitchFamily="34" charset="-122"/>
              </a:rPr>
              <a:t> </a:t>
            </a:r>
            <a:r>
              <a:rPr lang="nl-NL" sz="3200" dirty="0">
                <a:latin typeface="Microsoft YaHei UI Light" panose="020B0502040204020203" pitchFamily="34" charset="-122"/>
                <a:ea typeface="Microsoft YaHei UI Light" panose="020B0502040204020203" pitchFamily="34" charset="-122"/>
              </a:rPr>
              <a:t>inplannen in dalton en lessen (ook de toetsen)</a:t>
            </a:r>
          </a:p>
          <a:p>
            <a:pPr>
              <a:lnSpc>
                <a:spcPct val="100000"/>
              </a:lnSpc>
              <a:buFont typeface="Microsoft YaHei UI Light" panose="020B0502040204020203" pitchFamily="34" charset="-122"/>
              <a:buChar char="◇"/>
            </a:pPr>
            <a:endParaRPr lang="nl-NL" sz="3200" dirty="0">
              <a:latin typeface="Microsoft YaHei UI Light" panose="020B0502040204020203" pitchFamily="34" charset="-122"/>
              <a:ea typeface="Microsoft YaHei UI Light" panose="020B0502040204020203" pitchFamily="34" charset="-122"/>
            </a:endParaRPr>
          </a:p>
          <a:p>
            <a:pPr>
              <a:lnSpc>
                <a:spcPct val="100000"/>
              </a:lnSpc>
              <a:buFont typeface="Microsoft YaHei UI Light" panose="020B0502040204020203" pitchFamily="34" charset="-122"/>
              <a:buChar char="◇"/>
            </a:pPr>
            <a:r>
              <a:rPr lang="nl-NL" sz="3200" dirty="0">
                <a:latin typeface="Microsoft YaHei UI Light" panose="020B0502040204020203" pitchFamily="34" charset="-122"/>
                <a:ea typeface="Microsoft YaHei UI Light" panose="020B0502040204020203" pitchFamily="34" charset="-122"/>
              </a:rPr>
              <a:t> Het is </a:t>
            </a:r>
            <a:r>
              <a:rPr lang="nl-NL" sz="3200" dirty="0">
                <a:solidFill>
                  <a:srgbClr val="FF9B00"/>
                </a:solidFill>
                <a:latin typeface="Microsoft YaHei UI Light" panose="020B0502040204020203" pitchFamily="34" charset="-122"/>
                <a:ea typeface="Microsoft YaHei UI Light" panose="020B0502040204020203" pitchFamily="34" charset="-122"/>
              </a:rPr>
              <a:t>verplicht voor de havo!</a:t>
            </a:r>
          </a:p>
        </p:txBody>
      </p:sp>
    </p:spTree>
    <p:extLst>
      <p:ext uri="{BB962C8B-B14F-4D97-AF65-F5344CB8AC3E}">
        <p14:creationId xmlns:p14="http://schemas.microsoft.com/office/powerpoint/2010/main" val="107856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euwe versie PPT VMBO T3 2021-2022[90]  -  Alleen-lezen" id="{1FB79208-A5B2-6243-B8D7-E8B725A9FF45}" vid="{331B026C-72D8-ED44-AEDC-1BA21EAA0FF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066d46a-1bcb-47e6-9b4a-c652709a2e55" xsi:nil="true"/>
    <lcf76f155ced4ddcb4097134ff3c332f xmlns="c2d05700-7e18-4ffa-813d-23176a0497f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6B559AFF0ADF42BEBAC6D0FE1B9610" ma:contentTypeVersion="11" ma:contentTypeDescription="Een nieuw document maken." ma:contentTypeScope="" ma:versionID="dd7220f450d6a9f9d6a42453cbb79bc5">
  <xsd:schema xmlns:xsd="http://www.w3.org/2001/XMLSchema" xmlns:xs="http://www.w3.org/2001/XMLSchema" xmlns:p="http://schemas.microsoft.com/office/2006/metadata/properties" xmlns:ns2="c2d05700-7e18-4ffa-813d-23176a0497f6" xmlns:ns3="8066d46a-1bcb-47e6-9b4a-c652709a2e55" targetNamespace="http://schemas.microsoft.com/office/2006/metadata/properties" ma:root="true" ma:fieldsID="bffd2f6d1ecfc5eaee3f6e271042d001" ns2:_="" ns3:_="">
    <xsd:import namespace="c2d05700-7e18-4ffa-813d-23176a0497f6"/>
    <xsd:import namespace="8066d46a-1bcb-47e6-9b4a-c652709a2e5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05700-7e18-4ffa-813d-23176a0497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50427867-786d-4993-8e8a-0bad335c5ef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66d46a-1bcb-47e6-9b4a-c652709a2e5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f09254-f377-4f5f-bd15-37bbde455766}" ma:internalName="TaxCatchAll" ma:showField="CatchAllData" ma:web="8066d46a-1bcb-47e6-9b4a-c652709a2e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D71DB7-487C-4F3F-98E8-40BD79914FEA}">
  <ds:schemaRefs>
    <ds:schemaRef ds:uri="http://schemas.microsoft.com/sharepoint/v3/contenttype/forms"/>
  </ds:schemaRefs>
</ds:datastoreItem>
</file>

<file path=customXml/itemProps2.xml><?xml version="1.0" encoding="utf-8"?>
<ds:datastoreItem xmlns:ds="http://schemas.openxmlformats.org/officeDocument/2006/customXml" ds:itemID="{BB335A49-91F1-4B1E-B959-116CE76250EB}">
  <ds:schemaRefs>
    <ds:schemaRef ds:uri="http://schemas.openxmlformats.org/package/2006/metadata/core-properties"/>
    <ds:schemaRef ds:uri="http://purl.org/dc/dcmitype/"/>
    <ds:schemaRef ds:uri="472182da-3834-45af-b250-556e8a82483e"/>
    <ds:schemaRef ds:uri="http://purl.org/dc/elements/1.1/"/>
    <ds:schemaRef ds:uri="80691812-3318-4fc9-b91c-77e88c82ba9d"/>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1962CB8-5857-4154-B8DC-0ACD66C9D398}"/>
</file>

<file path=docProps/app.xml><?xml version="1.0" encoding="utf-8"?>
<Properties xmlns="http://schemas.openxmlformats.org/officeDocument/2006/extended-properties" xmlns:vt="http://schemas.openxmlformats.org/officeDocument/2006/docPropsVTypes">
  <Template>nieuwe versie PPT VMBO T3 2021-2022[90]  -  Alleen-lezen</Template>
  <TotalTime>121</TotalTime>
  <Words>1393</Words>
  <Application>Microsoft Macintosh PowerPoint</Application>
  <PresentationFormat>Breedbeeld</PresentationFormat>
  <Paragraphs>285</Paragraphs>
  <Slides>22</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Microsoft YaHei</vt:lpstr>
      <vt:lpstr>Microsoft YaHei Light</vt:lpstr>
      <vt:lpstr>Microsoft YaHei UI Light</vt:lpstr>
      <vt:lpstr>Arial</vt:lpstr>
      <vt:lpstr>Calibri</vt:lpstr>
      <vt:lpstr>Calibri Light</vt:lpstr>
      <vt:lpstr>Wingdings</vt:lpstr>
      <vt:lpstr>Kantoorthema</vt:lpstr>
      <vt:lpstr>PowerPoint-presentatie</vt:lpstr>
      <vt:lpstr>Programma</vt:lpstr>
      <vt:lpstr>4 PROFIELEN</vt:lpstr>
      <vt:lpstr>Indeling per profiel</vt:lpstr>
      <vt:lpstr>PROFIELVAKKEN</vt:lpstr>
      <vt:lpstr>KEUZE IN 3 VMBO</vt:lpstr>
      <vt:lpstr>VAKKENKEUZE T4</vt:lpstr>
      <vt:lpstr>VAKKEN VMBO</vt:lpstr>
      <vt:lpstr>EXTRA VAK</vt:lpstr>
      <vt:lpstr>Eindexamenpakket pas in mei gekozen</vt:lpstr>
      <vt:lpstr>NA VMBO  HAVO</vt:lpstr>
      <vt:lpstr>NA VMBO  MBO</vt:lpstr>
      <vt:lpstr>LOB-activiteiten T3</vt:lpstr>
      <vt:lpstr>Sollicitatietraining</vt:lpstr>
      <vt:lpstr>PPO: Praktische Profiel Oriëntatie</vt:lpstr>
      <vt:lpstr>Speeddaten op het MBO</vt:lpstr>
      <vt:lpstr>Enkele opmerkingen…</vt:lpstr>
      <vt:lpstr>Hulp bij het kiezen…</vt:lpstr>
      <vt:lpstr>Aanmelden en open dagen MBO</vt:lpstr>
      <vt:lpstr>Belangrijke data</vt:lpstr>
      <vt:lpstr>BEREIKBAARHEID DECANEN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Yvonne Hubers</dc:creator>
  <cp:lastModifiedBy>Nienke Marée | Maurick College</cp:lastModifiedBy>
  <cp:revision>14</cp:revision>
  <dcterms:created xsi:type="dcterms:W3CDTF">2021-09-20T10:21:17Z</dcterms:created>
  <dcterms:modified xsi:type="dcterms:W3CDTF">2023-12-07T15:59:21Z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0x0101002C4E5BE75714C94E861E629C53CEE3CC</vt:lpwstr>
  </property>
  <property fmtid="{D5CDD505-2E9C-101B-9397-08002B2CF9AE}" pid="3" name="Order">
    <vt:r8>580800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{"FileActivityType":"9","FileActivityTimeStamp":"2023-06-26T11:01:29.267Z","FileActivityUsersOnPage":[{"DisplayName":"Yvonne Hubers | Maurick College","Id":"y.hubers@maurickcollege.nl"},{"DisplayName":"Yvonne Hubers | Maurick College","Id":"y.hubers@maurickcollege.nl"}],"FileActivityNavigationId":null}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